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  <p:sldMasterId id="2147483687" r:id="rId4"/>
    <p:sldMasterId id="2147483699" r:id="rId5"/>
  </p:sldMasterIdLst>
  <p:notesMasterIdLst>
    <p:notesMasterId r:id="rId20"/>
  </p:notesMasterIdLst>
  <p:handoutMasterIdLst>
    <p:handoutMasterId r:id="rId21"/>
  </p:handoutMasterIdLst>
  <p:sldIdLst>
    <p:sldId id="2527" r:id="rId6"/>
    <p:sldId id="2528" r:id="rId7"/>
    <p:sldId id="2529" r:id="rId8"/>
    <p:sldId id="2530" r:id="rId9"/>
    <p:sldId id="2531" r:id="rId10"/>
    <p:sldId id="2532" r:id="rId11"/>
    <p:sldId id="2533" r:id="rId12"/>
    <p:sldId id="2534" r:id="rId13"/>
    <p:sldId id="2536" r:id="rId14"/>
    <p:sldId id="2537" r:id="rId15"/>
    <p:sldId id="2538" r:id="rId16"/>
    <p:sldId id="2541" r:id="rId17"/>
    <p:sldId id="2539" r:id="rId18"/>
    <p:sldId id="2540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85">
          <p15:clr>
            <a:srgbClr val="A4A3A4"/>
          </p15:clr>
        </p15:guide>
        <p15:guide id="2" orient="horz" pos="1037">
          <p15:clr>
            <a:srgbClr val="A4A3A4"/>
          </p15:clr>
        </p15:guide>
        <p15:guide id="3" orient="horz" pos="1463">
          <p15:clr>
            <a:srgbClr val="A4A3A4"/>
          </p15:clr>
        </p15:guide>
        <p15:guide id="4" orient="horz" pos="3083">
          <p15:clr>
            <a:srgbClr val="A4A3A4"/>
          </p15:clr>
        </p15:guide>
        <p15:guide id="5" pos="2184">
          <p15:clr>
            <a:srgbClr val="A4A3A4"/>
          </p15:clr>
        </p15:guide>
        <p15:guide id="6" pos="4080">
          <p15:clr>
            <a:srgbClr val="A4A3A4"/>
          </p15:clr>
        </p15:guide>
        <p15:guide id="7" pos="5972" userDrawn="1">
          <p15:clr>
            <a:srgbClr val="A4A3A4"/>
          </p15:clr>
        </p15:guide>
        <p15:guide id="8" pos="5285">
          <p15:clr>
            <a:srgbClr val="A4A3A4"/>
          </p15:clr>
        </p15:guide>
        <p15:guide id="9" pos="21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201"/>
    <a:srgbClr val="ED7D31"/>
    <a:srgbClr val="E80000"/>
    <a:srgbClr val="DBDBD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2249" autoAdjust="0"/>
  </p:normalViewPr>
  <p:slideViewPr>
    <p:cSldViewPr snapToGrid="0" showGuides="1">
      <p:cViewPr varScale="1">
        <p:scale>
          <a:sx n="110" d="100"/>
          <a:sy n="110" d="100"/>
        </p:scale>
        <p:origin x="77" y="221"/>
      </p:cViewPr>
      <p:guideLst>
        <p:guide pos="3885"/>
        <p:guide orient="horz" pos="1037"/>
        <p:guide orient="horz" pos="1463"/>
        <p:guide orient="horz" pos="3083"/>
        <p:guide pos="2184"/>
        <p:guide pos="4080"/>
        <p:guide pos="5972"/>
        <p:guide pos="5285"/>
        <p:guide pos="2108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1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66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5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4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2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7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的维度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变成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HxWxCM,M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是位宽。就是按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切分。而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就是在切分好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和原始的第一层卷积之间加入一个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HxWxk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</a:t>
            </a:r>
            <a:r>
              <a:rPr lang="en-US" altLang="zh-CN" dirty="0" smtClean="0"/>
              <a:t>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温度计编码可以 更好的保存特征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在二值化以后的相似度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2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7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6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02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4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3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4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3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368" y="247663"/>
            <a:ext cx="686571" cy="6857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643" y="1805993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6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9832" y="3409336"/>
            <a:ext cx="12192000" cy="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9832" y="3409336"/>
            <a:ext cx="12192000" cy="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/>
          <a:lstStyle/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4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368" y="247662"/>
            <a:ext cx="686571" cy="6857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54" y="6049334"/>
            <a:ext cx="2347168" cy="621344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4229323" y="1381848"/>
            <a:ext cx="843427" cy="443226"/>
            <a:chOff x="666810" y="2586037"/>
            <a:chExt cx="468000" cy="245937"/>
          </a:xfrm>
        </p:grpSpPr>
        <p:sp>
          <p:nvSpPr>
            <p:cNvPr id="1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4229323" y="2301821"/>
            <a:ext cx="843427" cy="443226"/>
            <a:chOff x="666810" y="2586037"/>
            <a:chExt cx="468000" cy="245937"/>
          </a:xfrm>
        </p:grpSpPr>
        <p:sp>
          <p:nvSpPr>
            <p:cNvPr id="21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4229323" y="3221794"/>
            <a:ext cx="843427" cy="443226"/>
            <a:chOff x="666810" y="2586037"/>
            <a:chExt cx="468000" cy="245937"/>
          </a:xfrm>
        </p:grpSpPr>
        <p:sp>
          <p:nvSpPr>
            <p:cNvPr id="2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7" name="文本框 2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4229323" y="4141767"/>
            <a:ext cx="843427" cy="443226"/>
            <a:chOff x="666810" y="2586037"/>
            <a:chExt cx="468000" cy="245937"/>
          </a:xfrm>
        </p:grpSpPr>
        <p:sp>
          <p:nvSpPr>
            <p:cNvPr id="31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>
            <a:stCxn id="31" idx="6"/>
          </p:cNvCxnSpPr>
          <p:nvPr userDrawn="1"/>
        </p:nvCxnSpPr>
        <p:spPr>
          <a:xfrm>
            <a:off x="4921821" y="4549432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 userDrawn="1"/>
        </p:nvSpPr>
        <p:spPr>
          <a:xfrm>
            <a:off x="5302861" y="4112951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4</a:t>
            </a:r>
            <a:endParaRPr lang="zh-CN" altLang="en-US" sz="2400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4229323" y="5061742"/>
            <a:ext cx="843427" cy="443226"/>
            <a:chOff x="666810" y="2586037"/>
            <a:chExt cx="468000" cy="245937"/>
          </a:xfrm>
        </p:grpSpPr>
        <p:sp>
          <p:nvSpPr>
            <p:cNvPr id="36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4921821" y="1791485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 userDrawn="1"/>
        </p:nvSpPr>
        <p:spPr>
          <a:xfrm>
            <a:off x="5302861" y="1355004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4921821" y="2709962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 userDrawn="1"/>
        </p:nvSpPr>
        <p:spPr>
          <a:xfrm>
            <a:off x="5302861" y="2273481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4921821" y="3624816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 userDrawn="1"/>
        </p:nvSpPr>
        <p:spPr>
          <a:xfrm>
            <a:off x="5302861" y="3188335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4921821" y="5464216"/>
            <a:ext cx="3040857" cy="0"/>
          </a:xfrm>
          <a:prstGeom prst="line">
            <a:avLst/>
          </a:prstGeom>
          <a:ln>
            <a:solidFill>
              <a:srgbClr val="C814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 userDrawn="1"/>
        </p:nvSpPr>
        <p:spPr>
          <a:xfrm>
            <a:off x="5302861" y="5027735"/>
            <a:ext cx="265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节标题</a:t>
            </a:r>
            <a:r>
              <a:rPr lang="en-US" altLang="zh-CN" sz="2400" dirty="0"/>
              <a:t>5</a:t>
            </a:r>
            <a:endParaRPr lang="zh-CN" altLang="en-US" sz="2400" dirty="0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11595422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6351" y="0"/>
            <a:ext cx="12192000" cy="6859588"/>
          </a:xfrm>
          <a:custGeom>
            <a:avLst/>
            <a:gdLst>
              <a:gd name="T0" fmla="*/ 0 w 4518"/>
              <a:gd name="T1" fmla="*/ 827 h 2542"/>
              <a:gd name="T2" fmla="*/ 600 w 4518"/>
              <a:gd name="T3" fmla="*/ 602 h 2542"/>
              <a:gd name="T4" fmla="*/ 0 w 4518"/>
              <a:gd name="T5" fmla="*/ 943 h 2542"/>
              <a:gd name="T6" fmla="*/ 0 w 4518"/>
              <a:gd name="T7" fmla="*/ 1329 h 2542"/>
              <a:gd name="T8" fmla="*/ 0 w 4518"/>
              <a:gd name="T9" fmla="*/ 1115 h 2542"/>
              <a:gd name="T10" fmla="*/ 600 w 4518"/>
              <a:gd name="T11" fmla="*/ 602 h 2542"/>
              <a:gd name="T12" fmla="*/ 0 w 4518"/>
              <a:gd name="T13" fmla="*/ 546 h 2542"/>
              <a:gd name="T14" fmla="*/ 0 w 4518"/>
              <a:gd name="T15" fmla="*/ 449 h 2542"/>
              <a:gd name="T16" fmla="*/ 0 w 4518"/>
              <a:gd name="T17" fmla="*/ 503 h 2542"/>
              <a:gd name="T18" fmla="*/ 600 w 4518"/>
              <a:gd name="T19" fmla="*/ 602 h 2542"/>
              <a:gd name="T20" fmla="*/ 0 w 4518"/>
              <a:gd name="T21" fmla="*/ 650 h 2542"/>
              <a:gd name="T22" fmla="*/ 0 w 4518"/>
              <a:gd name="T23" fmla="*/ 609 h 2542"/>
              <a:gd name="T24" fmla="*/ 0 w 4518"/>
              <a:gd name="T25" fmla="*/ 769 h 2542"/>
              <a:gd name="T26" fmla="*/ 600 w 4518"/>
              <a:gd name="T27" fmla="*/ 602 h 2542"/>
              <a:gd name="T28" fmla="*/ 1485 w 4518"/>
              <a:gd name="T29" fmla="*/ 2542 h 2542"/>
              <a:gd name="T30" fmla="*/ 2256 w 4518"/>
              <a:gd name="T31" fmla="*/ 2542 h 2542"/>
              <a:gd name="T32" fmla="*/ 2574 w 4518"/>
              <a:gd name="T33" fmla="*/ 2542 h 2542"/>
              <a:gd name="T34" fmla="*/ 600 w 4518"/>
              <a:gd name="T35" fmla="*/ 602 h 2542"/>
              <a:gd name="T36" fmla="*/ 3895 w 4518"/>
              <a:gd name="T37" fmla="*/ 2542 h 2542"/>
              <a:gd name="T38" fmla="*/ 2954 w 4518"/>
              <a:gd name="T39" fmla="*/ 2542 h 2542"/>
              <a:gd name="T40" fmla="*/ 0 w 4518"/>
              <a:gd name="T41" fmla="*/ 330 h 2542"/>
              <a:gd name="T42" fmla="*/ 600 w 4518"/>
              <a:gd name="T43" fmla="*/ 602 h 2542"/>
              <a:gd name="T44" fmla="*/ 413 w 4518"/>
              <a:gd name="T45" fmla="*/ 2542 h 2542"/>
              <a:gd name="T46" fmla="*/ 98 w 4518"/>
              <a:gd name="T47" fmla="*/ 2542 h 2542"/>
              <a:gd name="T48" fmla="*/ 1325 w 4518"/>
              <a:gd name="T49" fmla="*/ 2542 h 2542"/>
              <a:gd name="T50" fmla="*/ 600 w 4518"/>
              <a:gd name="T51" fmla="*/ 602 h 2542"/>
              <a:gd name="T52" fmla="*/ 927 w 4518"/>
              <a:gd name="T53" fmla="*/ 2542 h 2542"/>
              <a:gd name="T54" fmla="*/ 617 w 4518"/>
              <a:gd name="T55" fmla="*/ 2542 h 2542"/>
              <a:gd name="T56" fmla="*/ 1867 w 4518"/>
              <a:gd name="T57" fmla="*/ 0 h 2542"/>
              <a:gd name="T58" fmla="*/ 600 w 4518"/>
              <a:gd name="T59" fmla="*/ 602 h 2542"/>
              <a:gd name="T60" fmla="*/ 2304 w 4518"/>
              <a:gd name="T61" fmla="*/ 0 h 2542"/>
              <a:gd name="T62" fmla="*/ 1448 w 4518"/>
              <a:gd name="T63" fmla="*/ 0 h 2542"/>
              <a:gd name="T64" fmla="*/ 1016 w 4518"/>
              <a:gd name="T65" fmla="*/ 0 h 2542"/>
              <a:gd name="T66" fmla="*/ 600 w 4518"/>
              <a:gd name="T67" fmla="*/ 602 h 2542"/>
              <a:gd name="T68" fmla="*/ 1116 w 4518"/>
              <a:gd name="T69" fmla="*/ 0 h 2542"/>
              <a:gd name="T70" fmla="*/ 2779 w 4518"/>
              <a:gd name="T71" fmla="*/ 0 h 2542"/>
              <a:gd name="T72" fmla="*/ 4518 w 4518"/>
              <a:gd name="T73" fmla="*/ 1992 h 2542"/>
              <a:gd name="T74" fmla="*/ 600 w 4518"/>
              <a:gd name="T75" fmla="*/ 602 h 2542"/>
              <a:gd name="T76" fmla="*/ 4518 w 4518"/>
              <a:gd name="T77" fmla="*/ 1327 h 2542"/>
              <a:gd name="T78" fmla="*/ 3862 w 4518"/>
              <a:gd name="T79" fmla="*/ 0 h 2542"/>
              <a:gd name="T80" fmla="*/ 4518 w 4518"/>
              <a:gd name="T81" fmla="*/ 227 h 2542"/>
              <a:gd name="T82" fmla="*/ 600 w 4518"/>
              <a:gd name="T83" fmla="*/ 602 h 2542"/>
              <a:gd name="T84" fmla="*/ 4518 w 4518"/>
              <a:gd name="T85" fmla="*/ 980 h 2542"/>
              <a:gd name="T86" fmla="*/ 1626 w 4518"/>
              <a:gd name="T87" fmla="*/ 0 h 2542"/>
              <a:gd name="T88" fmla="*/ 245 w 4518"/>
              <a:gd name="T89" fmla="*/ 0 h 2542"/>
              <a:gd name="T90" fmla="*/ 600 w 4518"/>
              <a:gd name="T91" fmla="*/ 602 h 2542"/>
              <a:gd name="T92" fmla="*/ 326 w 4518"/>
              <a:gd name="T93" fmla="*/ 0 h 2542"/>
              <a:gd name="T94" fmla="*/ 0 w 4518"/>
              <a:gd name="T95" fmla="*/ 191 h 2542"/>
              <a:gd name="T96" fmla="*/ 0 w 4518"/>
              <a:gd name="T97" fmla="*/ 0 h 2542"/>
              <a:gd name="T98" fmla="*/ 0 w 4518"/>
              <a:gd name="T99" fmla="*/ 108 h 2542"/>
              <a:gd name="T100" fmla="*/ 600 w 4518"/>
              <a:gd name="T101" fmla="*/ 602 h 2542"/>
              <a:gd name="T102" fmla="*/ 769 w 4518"/>
              <a:gd name="T103" fmla="*/ 0 h 2542"/>
              <a:gd name="T104" fmla="*/ 434 w 4518"/>
              <a:gd name="T105" fmla="*/ 0 h 2542"/>
              <a:gd name="T106" fmla="*/ 814 w 4518"/>
              <a:gd name="T107" fmla="*/ 0 h 2542"/>
              <a:gd name="T108" fmla="*/ 600 w 4518"/>
              <a:gd name="T109" fmla="*/ 602 h 2542"/>
              <a:gd name="T110" fmla="*/ 499 w 4518"/>
              <a:gd name="T111" fmla="*/ 0 h 2542"/>
              <a:gd name="T112" fmla="*/ 542 w 4518"/>
              <a:gd name="T113" fmla="*/ 0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18" h="2542">
                <a:moveTo>
                  <a:pt x="0" y="1030"/>
                </a:moveTo>
                <a:lnTo>
                  <a:pt x="600" y="602"/>
                </a:lnTo>
                <a:lnTo>
                  <a:pt x="0" y="1016"/>
                </a:lnTo>
                <a:lnTo>
                  <a:pt x="0" y="1030"/>
                </a:lnTo>
                <a:close/>
                <a:moveTo>
                  <a:pt x="0" y="827"/>
                </a:moveTo>
                <a:lnTo>
                  <a:pt x="600" y="602"/>
                </a:lnTo>
                <a:lnTo>
                  <a:pt x="0" y="816"/>
                </a:lnTo>
                <a:lnTo>
                  <a:pt x="0" y="827"/>
                </a:lnTo>
                <a:close/>
                <a:moveTo>
                  <a:pt x="0" y="889"/>
                </a:moveTo>
                <a:lnTo>
                  <a:pt x="600" y="602"/>
                </a:lnTo>
                <a:lnTo>
                  <a:pt x="0" y="877"/>
                </a:lnTo>
                <a:lnTo>
                  <a:pt x="0" y="889"/>
                </a:lnTo>
                <a:close/>
                <a:moveTo>
                  <a:pt x="0" y="956"/>
                </a:moveTo>
                <a:lnTo>
                  <a:pt x="600" y="602"/>
                </a:lnTo>
                <a:lnTo>
                  <a:pt x="0" y="943"/>
                </a:lnTo>
                <a:lnTo>
                  <a:pt x="0" y="956"/>
                </a:lnTo>
                <a:close/>
                <a:moveTo>
                  <a:pt x="0" y="1329"/>
                </a:moveTo>
                <a:lnTo>
                  <a:pt x="600" y="602"/>
                </a:lnTo>
                <a:lnTo>
                  <a:pt x="0" y="1304"/>
                </a:lnTo>
                <a:lnTo>
                  <a:pt x="0" y="1329"/>
                </a:lnTo>
                <a:close/>
                <a:moveTo>
                  <a:pt x="0" y="1475"/>
                </a:moveTo>
                <a:lnTo>
                  <a:pt x="600" y="602"/>
                </a:lnTo>
                <a:lnTo>
                  <a:pt x="0" y="1444"/>
                </a:lnTo>
                <a:lnTo>
                  <a:pt x="0" y="1475"/>
                </a:lnTo>
                <a:close/>
                <a:moveTo>
                  <a:pt x="0" y="1115"/>
                </a:moveTo>
                <a:lnTo>
                  <a:pt x="600" y="602"/>
                </a:lnTo>
                <a:lnTo>
                  <a:pt x="0" y="1097"/>
                </a:lnTo>
                <a:lnTo>
                  <a:pt x="0" y="1115"/>
                </a:lnTo>
                <a:close/>
                <a:moveTo>
                  <a:pt x="0" y="1213"/>
                </a:moveTo>
                <a:lnTo>
                  <a:pt x="600" y="602"/>
                </a:lnTo>
                <a:lnTo>
                  <a:pt x="0" y="1192"/>
                </a:lnTo>
                <a:lnTo>
                  <a:pt x="0" y="1213"/>
                </a:lnTo>
                <a:close/>
                <a:moveTo>
                  <a:pt x="0" y="557"/>
                </a:moveTo>
                <a:lnTo>
                  <a:pt x="600" y="602"/>
                </a:lnTo>
                <a:lnTo>
                  <a:pt x="0" y="546"/>
                </a:lnTo>
                <a:lnTo>
                  <a:pt x="0" y="557"/>
                </a:lnTo>
                <a:close/>
                <a:moveTo>
                  <a:pt x="0" y="449"/>
                </a:moveTo>
                <a:lnTo>
                  <a:pt x="600" y="602"/>
                </a:lnTo>
                <a:lnTo>
                  <a:pt x="0" y="436"/>
                </a:lnTo>
                <a:lnTo>
                  <a:pt x="0" y="449"/>
                </a:lnTo>
                <a:close/>
                <a:moveTo>
                  <a:pt x="0" y="1662"/>
                </a:moveTo>
                <a:lnTo>
                  <a:pt x="600" y="602"/>
                </a:lnTo>
                <a:lnTo>
                  <a:pt x="0" y="1622"/>
                </a:lnTo>
                <a:lnTo>
                  <a:pt x="0" y="1662"/>
                </a:lnTo>
                <a:close/>
                <a:moveTo>
                  <a:pt x="0" y="503"/>
                </a:moveTo>
                <a:lnTo>
                  <a:pt x="600" y="602"/>
                </a:lnTo>
                <a:lnTo>
                  <a:pt x="0" y="492"/>
                </a:lnTo>
                <a:lnTo>
                  <a:pt x="0" y="503"/>
                </a:lnTo>
                <a:close/>
                <a:moveTo>
                  <a:pt x="0" y="391"/>
                </a:moveTo>
                <a:lnTo>
                  <a:pt x="600" y="602"/>
                </a:lnTo>
                <a:lnTo>
                  <a:pt x="0" y="378"/>
                </a:lnTo>
                <a:lnTo>
                  <a:pt x="0" y="391"/>
                </a:lnTo>
                <a:close/>
                <a:moveTo>
                  <a:pt x="0" y="661"/>
                </a:moveTo>
                <a:lnTo>
                  <a:pt x="600" y="602"/>
                </a:lnTo>
                <a:lnTo>
                  <a:pt x="0" y="650"/>
                </a:lnTo>
                <a:lnTo>
                  <a:pt x="0" y="661"/>
                </a:lnTo>
                <a:close/>
                <a:moveTo>
                  <a:pt x="0" y="609"/>
                </a:moveTo>
                <a:lnTo>
                  <a:pt x="600" y="602"/>
                </a:lnTo>
                <a:lnTo>
                  <a:pt x="0" y="598"/>
                </a:lnTo>
                <a:lnTo>
                  <a:pt x="0" y="609"/>
                </a:lnTo>
                <a:close/>
                <a:moveTo>
                  <a:pt x="0" y="715"/>
                </a:moveTo>
                <a:lnTo>
                  <a:pt x="600" y="602"/>
                </a:lnTo>
                <a:lnTo>
                  <a:pt x="0" y="704"/>
                </a:lnTo>
                <a:lnTo>
                  <a:pt x="0" y="715"/>
                </a:lnTo>
                <a:close/>
                <a:moveTo>
                  <a:pt x="0" y="769"/>
                </a:moveTo>
                <a:lnTo>
                  <a:pt x="600" y="602"/>
                </a:lnTo>
                <a:lnTo>
                  <a:pt x="0" y="758"/>
                </a:lnTo>
                <a:lnTo>
                  <a:pt x="0" y="769"/>
                </a:lnTo>
                <a:close/>
                <a:moveTo>
                  <a:pt x="3421" y="2542"/>
                </a:moveTo>
                <a:lnTo>
                  <a:pt x="600" y="602"/>
                </a:lnTo>
                <a:lnTo>
                  <a:pt x="3322" y="2542"/>
                </a:lnTo>
                <a:lnTo>
                  <a:pt x="3421" y="2542"/>
                </a:lnTo>
                <a:close/>
                <a:moveTo>
                  <a:pt x="1525" y="2542"/>
                </a:moveTo>
                <a:lnTo>
                  <a:pt x="600" y="602"/>
                </a:lnTo>
                <a:lnTo>
                  <a:pt x="1485" y="2542"/>
                </a:lnTo>
                <a:lnTo>
                  <a:pt x="1525" y="2542"/>
                </a:lnTo>
                <a:close/>
                <a:moveTo>
                  <a:pt x="2256" y="2542"/>
                </a:moveTo>
                <a:lnTo>
                  <a:pt x="600" y="602"/>
                </a:lnTo>
                <a:lnTo>
                  <a:pt x="2200" y="2542"/>
                </a:lnTo>
                <a:lnTo>
                  <a:pt x="2256" y="2542"/>
                </a:lnTo>
                <a:close/>
                <a:moveTo>
                  <a:pt x="1743" y="2542"/>
                </a:moveTo>
                <a:lnTo>
                  <a:pt x="600" y="602"/>
                </a:lnTo>
                <a:lnTo>
                  <a:pt x="1699" y="2542"/>
                </a:lnTo>
                <a:lnTo>
                  <a:pt x="1743" y="2542"/>
                </a:lnTo>
                <a:close/>
                <a:moveTo>
                  <a:pt x="2574" y="2542"/>
                </a:moveTo>
                <a:lnTo>
                  <a:pt x="600" y="602"/>
                </a:lnTo>
                <a:lnTo>
                  <a:pt x="2507" y="2542"/>
                </a:lnTo>
                <a:lnTo>
                  <a:pt x="2574" y="2542"/>
                </a:lnTo>
                <a:close/>
                <a:moveTo>
                  <a:pt x="1984" y="2542"/>
                </a:moveTo>
                <a:lnTo>
                  <a:pt x="600" y="602"/>
                </a:lnTo>
                <a:lnTo>
                  <a:pt x="1934" y="2542"/>
                </a:lnTo>
                <a:lnTo>
                  <a:pt x="1984" y="2542"/>
                </a:lnTo>
                <a:close/>
                <a:moveTo>
                  <a:pt x="4028" y="2542"/>
                </a:moveTo>
                <a:lnTo>
                  <a:pt x="600" y="602"/>
                </a:lnTo>
                <a:lnTo>
                  <a:pt x="3895" y="2542"/>
                </a:lnTo>
                <a:lnTo>
                  <a:pt x="4028" y="2542"/>
                </a:lnTo>
                <a:close/>
                <a:moveTo>
                  <a:pt x="2954" y="2542"/>
                </a:moveTo>
                <a:lnTo>
                  <a:pt x="600" y="602"/>
                </a:lnTo>
                <a:lnTo>
                  <a:pt x="2873" y="2542"/>
                </a:lnTo>
                <a:lnTo>
                  <a:pt x="2954" y="2542"/>
                </a:lnTo>
                <a:close/>
                <a:moveTo>
                  <a:pt x="0" y="1917"/>
                </a:moveTo>
                <a:lnTo>
                  <a:pt x="600" y="602"/>
                </a:lnTo>
                <a:lnTo>
                  <a:pt x="0" y="1861"/>
                </a:lnTo>
                <a:lnTo>
                  <a:pt x="0" y="1917"/>
                </a:lnTo>
                <a:close/>
                <a:moveTo>
                  <a:pt x="0" y="330"/>
                </a:moveTo>
                <a:lnTo>
                  <a:pt x="600" y="602"/>
                </a:lnTo>
                <a:lnTo>
                  <a:pt x="0" y="318"/>
                </a:lnTo>
                <a:lnTo>
                  <a:pt x="0" y="330"/>
                </a:lnTo>
                <a:close/>
                <a:moveTo>
                  <a:pt x="276" y="2542"/>
                </a:moveTo>
                <a:lnTo>
                  <a:pt x="600" y="602"/>
                </a:lnTo>
                <a:lnTo>
                  <a:pt x="241" y="2542"/>
                </a:lnTo>
                <a:lnTo>
                  <a:pt x="276" y="2542"/>
                </a:lnTo>
                <a:close/>
                <a:moveTo>
                  <a:pt x="447" y="2542"/>
                </a:moveTo>
                <a:lnTo>
                  <a:pt x="600" y="602"/>
                </a:lnTo>
                <a:lnTo>
                  <a:pt x="413" y="2542"/>
                </a:lnTo>
                <a:lnTo>
                  <a:pt x="447" y="2542"/>
                </a:lnTo>
                <a:close/>
                <a:moveTo>
                  <a:pt x="98" y="2542"/>
                </a:moveTo>
                <a:lnTo>
                  <a:pt x="600" y="602"/>
                </a:lnTo>
                <a:lnTo>
                  <a:pt x="62" y="2542"/>
                </a:lnTo>
                <a:lnTo>
                  <a:pt x="98" y="2542"/>
                </a:lnTo>
                <a:close/>
                <a:moveTo>
                  <a:pt x="0" y="2295"/>
                </a:moveTo>
                <a:lnTo>
                  <a:pt x="600" y="602"/>
                </a:lnTo>
                <a:lnTo>
                  <a:pt x="0" y="2208"/>
                </a:lnTo>
                <a:lnTo>
                  <a:pt x="0" y="2295"/>
                </a:lnTo>
                <a:close/>
                <a:moveTo>
                  <a:pt x="1325" y="2542"/>
                </a:moveTo>
                <a:lnTo>
                  <a:pt x="600" y="602"/>
                </a:lnTo>
                <a:lnTo>
                  <a:pt x="1288" y="2542"/>
                </a:lnTo>
                <a:lnTo>
                  <a:pt x="1325" y="2542"/>
                </a:lnTo>
                <a:close/>
                <a:moveTo>
                  <a:pt x="1138" y="2542"/>
                </a:moveTo>
                <a:lnTo>
                  <a:pt x="600" y="602"/>
                </a:lnTo>
                <a:lnTo>
                  <a:pt x="1103" y="2542"/>
                </a:lnTo>
                <a:lnTo>
                  <a:pt x="1138" y="2542"/>
                </a:lnTo>
                <a:close/>
                <a:moveTo>
                  <a:pt x="960" y="2542"/>
                </a:moveTo>
                <a:lnTo>
                  <a:pt x="600" y="602"/>
                </a:lnTo>
                <a:lnTo>
                  <a:pt x="927" y="2542"/>
                </a:lnTo>
                <a:lnTo>
                  <a:pt x="960" y="2542"/>
                </a:lnTo>
                <a:close/>
                <a:moveTo>
                  <a:pt x="617" y="2542"/>
                </a:moveTo>
                <a:lnTo>
                  <a:pt x="600" y="602"/>
                </a:lnTo>
                <a:lnTo>
                  <a:pt x="584" y="2542"/>
                </a:lnTo>
                <a:lnTo>
                  <a:pt x="617" y="2542"/>
                </a:lnTo>
                <a:close/>
                <a:moveTo>
                  <a:pt x="787" y="2542"/>
                </a:moveTo>
                <a:lnTo>
                  <a:pt x="600" y="602"/>
                </a:lnTo>
                <a:lnTo>
                  <a:pt x="754" y="2542"/>
                </a:lnTo>
                <a:lnTo>
                  <a:pt x="787" y="2542"/>
                </a:lnTo>
                <a:close/>
                <a:moveTo>
                  <a:pt x="1867" y="0"/>
                </a:moveTo>
                <a:lnTo>
                  <a:pt x="600" y="602"/>
                </a:lnTo>
                <a:lnTo>
                  <a:pt x="1924" y="0"/>
                </a:lnTo>
                <a:lnTo>
                  <a:pt x="1867" y="0"/>
                </a:lnTo>
                <a:close/>
                <a:moveTo>
                  <a:pt x="0" y="264"/>
                </a:moveTo>
                <a:lnTo>
                  <a:pt x="600" y="602"/>
                </a:lnTo>
                <a:lnTo>
                  <a:pt x="0" y="249"/>
                </a:lnTo>
                <a:lnTo>
                  <a:pt x="0" y="264"/>
                </a:lnTo>
                <a:close/>
                <a:moveTo>
                  <a:pt x="2216" y="0"/>
                </a:moveTo>
                <a:lnTo>
                  <a:pt x="600" y="602"/>
                </a:lnTo>
                <a:lnTo>
                  <a:pt x="2304" y="0"/>
                </a:lnTo>
                <a:lnTo>
                  <a:pt x="2216" y="0"/>
                </a:lnTo>
                <a:close/>
                <a:moveTo>
                  <a:pt x="1448" y="0"/>
                </a:moveTo>
                <a:lnTo>
                  <a:pt x="600" y="602"/>
                </a:lnTo>
                <a:lnTo>
                  <a:pt x="1479" y="0"/>
                </a:lnTo>
                <a:lnTo>
                  <a:pt x="1448" y="0"/>
                </a:lnTo>
                <a:close/>
                <a:moveTo>
                  <a:pt x="1194" y="0"/>
                </a:moveTo>
                <a:lnTo>
                  <a:pt x="600" y="602"/>
                </a:lnTo>
                <a:lnTo>
                  <a:pt x="1215" y="0"/>
                </a:lnTo>
                <a:lnTo>
                  <a:pt x="1194" y="0"/>
                </a:lnTo>
                <a:close/>
                <a:moveTo>
                  <a:pt x="1016" y="0"/>
                </a:moveTo>
                <a:lnTo>
                  <a:pt x="600" y="602"/>
                </a:lnTo>
                <a:lnTo>
                  <a:pt x="1030" y="0"/>
                </a:lnTo>
                <a:lnTo>
                  <a:pt x="1016" y="0"/>
                </a:lnTo>
                <a:close/>
                <a:moveTo>
                  <a:pt x="943" y="0"/>
                </a:moveTo>
                <a:lnTo>
                  <a:pt x="600" y="602"/>
                </a:lnTo>
                <a:lnTo>
                  <a:pt x="956" y="0"/>
                </a:lnTo>
                <a:lnTo>
                  <a:pt x="943" y="0"/>
                </a:lnTo>
                <a:close/>
                <a:moveTo>
                  <a:pt x="1099" y="0"/>
                </a:moveTo>
                <a:lnTo>
                  <a:pt x="600" y="602"/>
                </a:lnTo>
                <a:lnTo>
                  <a:pt x="1116" y="0"/>
                </a:lnTo>
                <a:lnTo>
                  <a:pt x="1099" y="0"/>
                </a:lnTo>
                <a:close/>
                <a:moveTo>
                  <a:pt x="2779" y="0"/>
                </a:moveTo>
                <a:lnTo>
                  <a:pt x="600" y="602"/>
                </a:lnTo>
                <a:lnTo>
                  <a:pt x="2933" y="0"/>
                </a:lnTo>
                <a:lnTo>
                  <a:pt x="2779" y="0"/>
                </a:lnTo>
                <a:close/>
                <a:moveTo>
                  <a:pt x="1309" y="0"/>
                </a:moveTo>
                <a:lnTo>
                  <a:pt x="600" y="602"/>
                </a:lnTo>
                <a:lnTo>
                  <a:pt x="1334" y="0"/>
                </a:lnTo>
                <a:lnTo>
                  <a:pt x="1309" y="0"/>
                </a:lnTo>
                <a:close/>
                <a:moveTo>
                  <a:pt x="4518" y="1992"/>
                </a:moveTo>
                <a:lnTo>
                  <a:pt x="600" y="602"/>
                </a:lnTo>
                <a:lnTo>
                  <a:pt x="4518" y="2067"/>
                </a:lnTo>
                <a:lnTo>
                  <a:pt x="4518" y="1992"/>
                </a:lnTo>
                <a:close/>
                <a:moveTo>
                  <a:pt x="4518" y="1618"/>
                </a:moveTo>
                <a:lnTo>
                  <a:pt x="600" y="602"/>
                </a:lnTo>
                <a:lnTo>
                  <a:pt x="4518" y="1689"/>
                </a:lnTo>
                <a:lnTo>
                  <a:pt x="4518" y="1618"/>
                </a:lnTo>
                <a:close/>
                <a:moveTo>
                  <a:pt x="4518" y="1259"/>
                </a:moveTo>
                <a:lnTo>
                  <a:pt x="600" y="602"/>
                </a:lnTo>
                <a:lnTo>
                  <a:pt x="4518" y="1327"/>
                </a:lnTo>
                <a:lnTo>
                  <a:pt x="4518" y="1259"/>
                </a:lnTo>
                <a:close/>
                <a:moveTo>
                  <a:pt x="3862" y="0"/>
                </a:moveTo>
                <a:lnTo>
                  <a:pt x="600" y="602"/>
                </a:lnTo>
                <a:lnTo>
                  <a:pt x="4202" y="0"/>
                </a:lnTo>
                <a:lnTo>
                  <a:pt x="3862" y="0"/>
                </a:lnTo>
                <a:close/>
                <a:moveTo>
                  <a:pt x="4518" y="2388"/>
                </a:moveTo>
                <a:lnTo>
                  <a:pt x="600" y="602"/>
                </a:lnTo>
                <a:lnTo>
                  <a:pt x="4518" y="2469"/>
                </a:lnTo>
                <a:lnTo>
                  <a:pt x="4518" y="2388"/>
                </a:lnTo>
                <a:close/>
                <a:moveTo>
                  <a:pt x="4518" y="227"/>
                </a:moveTo>
                <a:lnTo>
                  <a:pt x="600" y="602"/>
                </a:lnTo>
                <a:lnTo>
                  <a:pt x="4518" y="293"/>
                </a:lnTo>
                <a:lnTo>
                  <a:pt x="4518" y="227"/>
                </a:lnTo>
                <a:close/>
                <a:moveTo>
                  <a:pt x="4518" y="569"/>
                </a:moveTo>
                <a:lnTo>
                  <a:pt x="600" y="602"/>
                </a:lnTo>
                <a:lnTo>
                  <a:pt x="4518" y="636"/>
                </a:lnTo>
                <a:lnTo>
                  <a:pt x="4518" y="569"/>
                </a:lnTo>
                <a:close/>
                <a:moveTo>
                  <a:pt x="4518" y="912"/>
                </a:moveTo>
                <a:lnTo>
                  <a:pt x="600" y="602"/>
                </a:lnTo>
                <a:lnTo>
                  <a:pt x="4518" y="980"/>
                </a:lnTo>
                <a:lnTo>
                  <a:pt x="4518" y="912"/>
                </a:lnTo>
                <a:close/>
                <a:moveTo>
                  <a:pt x="1626" y="0"/>
                </a:moveTo>
                <a:lnTo>
                  <a:pt x="600" y="602"/>
                </a:lnTo>
                <a:lnTo>
                  <a:pt x="1668" y="0"/>
                </a:lnTo>
                <a:lnTo>
                  <a:pt x="1626" y="0"/>
                </a:lnTo>
                <a:close/>
                <a:moveTo>
                  <a:pt x="85" y="0"/>
                </a:moveTo>
                <a:lnTo>
                  <a:pt x="600" y="602"/>
                </a:lnTo>
                <a:lnTo>
                  <a:pt x="102" y="0"/>
                </a:lnTo>
                <a:lnTo>
                  <a:pt x="85" y="0"/>
                </a:lnTo>
                <a:close/>
                <a:moveTo>
                  <a:pt x="245" y="0"/>
                </a:moveTo>
                <a:lnTo>
                  <a:pt x="600" y="602"/>
                </a:lnTo>
                <a:lnTo>
                  <a:pt x="260" y="0"/>
                </a:lnTo>
                <a:lnTo>
                  <a:pt x="245" y="0"/>
                </a:lnTo>
                <a:close/>
                <a:moveTo>
                  <a:pt x="170" y="0"/>
                </a:moveTo>
                <a:lnTo>
                  <a:pt x="600" y="602"/>
                </a:lnTo>
                <a:lnTo>
                  <a:pt x="185" y="0"/>
                </a:lnTo>
                <a:lnTo>
                  <a:pt x="170" y="0"/>
                </a:lnTo>
                <a:close/>
                <a:moveTo>
                  <a:pt x="314" y="0"/>
                </a:moveTo>
                <a:lnTo>
                  <a:pt x="600" y="602"/>
                </a:lnTo>
                <a:lnTo>
                  <a:pt x="326" y="0"/>
                </a:lnTo>
                <a:lnTo>
                  <a:pt x="314" y="0"/>
                </a:lnTo>
                <a:close/>
                <a:moveTo>
                  <a:pt x="0" y="191"/>
                </a:moveTo>
                <a:lnTo>
                  <a:pt x="600" y="602"/>
                </a:lnTo>
                <a:lnTo>
                  <a:pt x="0" y="177"/>
                </a:lnTo>
                <a:lnTo>
                  <a:pt x="0" y="191"/>
                </a:lnTo>
                <a:close/>
                <a:moveTo>
                  <a:pt x="0" y="0"/>
                </a:moveTo>
                <a:lnTo>
                  <a:pt x="0" y="15"/>
                </a:lnTo>
                <a:lnTo>
                  <a:pt x="600" y="602"/>
                </a:lnTo>
                <a:lnTo>
                  <a:pt x="6" y="0"/>
                </a:lnTo>
                <a:lnTo>
                  <a:pt x="0" y="0"/>
                </a:lnTo>
                <a:close/>
                <a:moveTo>
                  <a:pt x="376" y="0"/>
                </a:moveTo>
                <a:lnTo>
                  <a:pt x="600" y="602"/>
                </a:lnTo>
                <a:lnTo>
                  <a:pt x="386" y="0"/>
                </a:lnTo>
                <a:lnTo>
                  <a:pt x="376" y="0"/>
                </a:lnTo>
                <a:close/>
                <a:moveTo>
                  <a:pt x="0" y="108"/>
                </a:moveTo>
                <a:lnTo>
                  <a:pt x="600" y="602"/>
                </a:lnTo>
                <a:lnTo>
                  <a:pt x="0" y="92"/>
                </a:lnTo>
                <a:lnTo>
                  <a:pt x="0" y="108"/>
                </a:lnTo>
                <a:close/>
                <a:moveTo>
                  <a:pt x="648" y="0"/>
                </a:moveTo>
                <a:lnTo>
                  <a:pt x="600" y="602"/>
                </a:lnTo>
                <a:lnTo>
                  <a:pt x="659" y="0"/>
                </a:lnTo>
                <a:lnTo>
                  <a:pt x="648" y="0"/>
                </a:lnTo>
                <a:close/>
                <a:moveTo>
                  <a:pt x="756" y="0"/>
                </a:moveTo>
                <a:lnTo>
                  <a:pt x="600" y="602"/>
                </a:lnTo>
                <a:lnTo>
                  <a:pt x="769" y="0"/>
                </a:lnTo>
                <a:lnTo>
                  <a:pt x="756" y="0"/>
                </a:lnTo>
                <a:close/>
                <a:moveTo>
                  <a:pt x="434" y="0"/>
                </a:moveTo>
                <a:lnTo>
                  <a:pt x="600" y="602"/>
                </a:lnTo>
                <a:lnTo>
                  <a:pt x="445" y="0"/>
                </a:lnTo>
                <a:lnTo>
                  <a:pt x="434" y="0"/>
                </a:lnTo>
                <a:close/>
                <a:moveTo>
                  <a:pt x="877" y="0"/>
                </a:moveTo>
                <a:lnTo>
                  <a:pt x="600" y="602"/>
                </a:lnTo>
                <a:lnTo>
                  <a:pt x="889" y="0"/>
                </a:lnTo>
                <a:lnTo>
                  <a:pt x="877" y="0"/>
                </a:lnTo>
                <a:close/>
                <a:moveTo>
                  <a:pt x="814" y="0"/>
                </a:moveTo>
                <a:lnTo>
                  <a:pt x="600" y="602"/>
                </a:lnTo>
                <a:lnTo>
                  <a:pt x="827" y="0"/>
                </a:lnTo>
                <a:lnTo>
                  <a:pt x="814" y="0"/>
                </a:lnTo>
                <a:close/>
                <a:moveTo>
                  <a:pt x="702" y="0"/>
                </a:moveTo>
                <a:lnTo>
                  <a:pt x="600" y="602"/>
                </a:lnTo>
                <a:lnTo>
                  <a:pt x="713" y="0"/>
                </a:lnTo>
                <a:lnTo>
                  <a:pt x="702" y="0"/>
                </a:lnTo>
                <a:close/>
                <a:moveTo>
                  <a:pt x="488" y="0"/>
                </a:moveTo>
                <a:lnTo>
                  <a:pt x="600" y="602"/>
                </a:lnTo>
                <a:lnTo>
                  <a:pt x="499" y="0"/>
                </a:lnTo>
                <a:lnTo>
                  <a:pt x="488" y="0"/>
                </a:lnTo>
                <a:close/>
                <a:moveTo>
                  <a:pt x="542" y="0"/>
                </a:moveTo>
                <a:lnTo>
                  <a:pt x="600" y="602"/>
                </a:lnTo>
                <a:lnTo>
                  <a:pt x="553" y="0"/>
                </a:lnTo>
                <a:lnTo>
                  <a:pt x="542" y="0"/>
                </a:lnTo>
                <a:close/>
                <a:moveTo>
                  <a:pt x="596" y="0"/>
                </a:moveTo>
                <a:lnTo>
                  <a:pt x="600" y="602"/>
                </a:lnTo>
                <a:lnTo>
                  <a:pt x="607" y="0"/>
                </a:lnTo>
                <a:lnTo>
                  <a:pt x="596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49"/>
          <p:cNvSpPr/>
          <p:nvPr/>
        </p:nvSpPr>
        <p:spPr bwMode="auto">
          <a:xfrm>
            <a:off x="825500" y="723900"/>
            <a:ext cx="2027767" cy="1841500"/>
          </a:xfrm>
          <a:custGeom>
            <a:avLst/>
            <a:gdLst>
              <a:gd name="T0" fmla="*/ 137 w 317"/>
              <a:gd name="T1" fmla="*/ 4 h 288"/>
              <a:gd name="T2" fmla="*/ 214 w 317"/>
              <a:gd name="T3" fmla="*/ 181 h 288"/>
              <a:gd name="T4" fmla="*/ 122 w 317"/>
              <a:gd name="T5" fmla="*/ 93 h 288"/>
              <a:gd name="T6" fmla="*/ 159 w 317"/>
              <a:gd name="T7" fmla="*/ 59 h 288"/>
              <a:gd name="T8" fmla="*/ 137 w 317"/>
              <a:gd name="T9" fmla="*/ 37 h 288"/>
              <a:gd name="T10" fmla="*/ 93 w 317"/>
              <a:gd name="T11" fmla="*/ 45 h 288"/>
              <a:gd name="T12" fmla="*/ 26 w 317"/>
              <a:gd name="T13" fmla="*/ 115 h 288"/>
              <a:gd name="T14" fmla="*/ 67 w 317"/>
              <a:gd name="T15" fmla="*/ 152 h 288"/>
              <a:gd name="T16" fmla="*/ 89 w 317"/>
              <a:gd name="T17" fmla="*/ 126 h 288"/>
              <a:gd name="T18" fmla="*/ 177 w 317"/>
              <a:gd name="T19" fmla="*/ 218 h 288"/>
              <a:gd name="T20" fmla="*/ 30 w 317"/>
              <a:gd name="T21" fmla="*/ 189 h 288"/>
              <a:gd name="T22" fmla="*/ 11 w 317"/>
              <a:gd name="T23" fmla="*/ 211 h 288"/>
              <a:gd name="T24" fmla="*/ 26 w 317"/>
              <a:gd name="T25" fmla="*/ 233 h 288"/>
              <a:gd name="T26" fmla="*/ 26 w 317"/>
              <a:gd name="T27" fmla="*/ 237 h 288"/>
              <a:gd name="T28" fmla="*/ 22 w 317"/>
              <a:gd name="T29" fmla="*/ 237 h 288"/>
              <a:gd name="T30" fmla="*/ 0 w 317"/>
              <a:gd name="T31" fmla="*/ 255 h 288"/>
              <a:gd name="T32" fmla="*/ 22 w 317"/>
              <a:gd name="T33" fmla="*/ 277 h 288"/>
              <a:gd name="T34" fmla="*/ 45 w 317"/>
              <a:gd name="T35" fmla="*/ 255 h 288"/>
              <a:gd name="T36" fmla="*/ 41 w 317"/>
              <a:gd name="T37" fmla="*/ 251 h 288"/>
              <a:gd name="T38" fmla="*/ 45 w 317"/>
              <a:gd name="T39" fmla="*/ 248 h 288"/>
              <a:gd name="T40" fmla="*/ 214 w 317"/>
              <a:gd name="T41" fmla="*/ 251 h 288"/>
              <a:gd name="T42" fmla="*/ 236 w 317"/>
              <a:gd name="T43" fmla="*/ 277 h 288"/>
              <a:gd name="T44" fmla="*/ 273 w 317"/>
              <a:gd name="T45" fmla="*/ 244 h 288"/>
              <a:gd name="T46" fmla="*/ 247 w 317"/>
              <a:gd name="T47" fmla="*/ 218 h 288"/>
              <a:gd name="T48" fmla="*/ 137 w 317"/>
              <a:gd name="T49" fmla="*/ 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7" h="288">
                <a:moveTo>
                  <a:pt x="137" y="4"/>
                </a:moveTo>
                <a:cubicBezTo>
                  <a:pt x="207" y="30"/>
                  <a:pt x="251" y="115"/>
                  <a:pt x="214" y="181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26" y="48"/>
                  <a:pt x="107" y="52"/>
                  <a:pt x="93" y="45"/>
                </a:cubicBezTo>
                <a:cubicBezTo>
                  <a:pt x="26" y="115"/>
                  <a:pt x="26" y="115"/>
                  <a:pt x="26" y="115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89" y="126"/>
                  <a:pt x="89" y="126"/>
                  <a:pt x="89" y="126"/>
                </a:cubicBezTo>
                <a:cubicBezTo>
                  <a:pt x="177" y="218"/>
                  <a:pt x="177" y="218"/>
                  <a:pt x="177" y="218"/>
                </a:cubicBezTo>
                <a:cubicBezTo>
                  <a:pt x="137" y="240"/>
                  <a:pt x="74" y="233"/>
                  <a:pt x="30" y="189"/>
                </a:cubicBezTo>
                <a:cubicBezTo>
                  <a:pt x="11" y="211"/>
                  <a:pt x="11" y="211"/>
                  <a:pt x="11" y="211"/>
                </a:cubicBezTo>
                <a:cubicBezTo>
                  <a:pt x="15" y="218"/>
                  <a:pt x="22" y="226"/>
                  <a:pt x="26" y="233"/>
                </a:cubicBezTo>
                <a:cubicBezTo>
                  <a:pt x="26" y="237"/>
                  <a:pt x="26" y="237"/>
                  <a:pt x="26" y="237"/>
                </a:cubicBezTo>
                <a:cubicBezTo>
                  <a:pt x="22" y="237"/>
                  <a:pt x="22" y="237"/>
                  <a:pt x="22" y="237"/>
                </a:cubicBezTo>
                <a:cubicBezTo>
                  <a:pt x="11" y="237"/>
                  <a:pt x="0" y="244"/>
                  <a:pt x="0" y="255"/>
                </a:cubicBezTo>
                <a:cubicBezTo>
                  <a:pt x="0" y="270"/>
                  <a:pt x="11" y="277"/>
                  <a:pt x="22" y="277"/>
                </a:cubicBezTo>
                <a:cubicBezTo>
                  <a:pt x="34" y="277"/>
                  <a:pt x="45" y="270"/>
                  <a:pt x="45" y="255"/>
                </a:cubicBezTo>
                <a:cubicBezTo>
                  <a:pt x="45" y="255"/>
                  <a:pt x="41" y="255"/>
                  <a:pt x="41" y="251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96" y="285"/>
                  <a:pt x="152" y="288"/>
                  <a:pt x="214" y="251"/>
                </a:cubicBezTo>
                <a:cubicBezTo>
                  <a:pt x="236" y="277"/>
                  <a:pt x="236" y="277"/>
                  <a:pt x="236" y="277"/>
                </a:cubicBezTo>
                <a:cubicBezTo>
                  <a:pt x="273" y="244"/>
                  <a:pt x="273" y="244"/>
                  <a:pt x="273" y="244"/>
                </a:cubicBezTo>
                <a:cubicBezTo>
                  <a:pt x="247" y="218"/>
                  <a:pt x="247" y="218"/>
                  <a:pt x="247" y="218"/>
                </a:cubicBezTo>
                <a:cubicBezTo>
                  <a:pt x="317" y="107"/>
                  <a:pt x="222" y="0"/>
                  <a:pt x="137" y="4"/>
                </a:cubicBezTo>
                <a:close/>
              </a:path>
            </a:pathLst>
          </a:custGeom>
          <a:solidFill>
            <a:srgbClr val="F7EB00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225" name="副标题 2"/>
          <p:cNvSpPr>
            <a:spLocks noGrp="1"/>
          </p:cNvSpPr>
          <p:nvPr>
            <p:ph type="subTitle" idx="1"/>
          </p:nvPr>
        </p:nvSpPr>
        <p:spPr>
          <a:xfrm>
            <a:off x="4445001" y="2234792"/>
            <a:ext cx="7075488" cy="1150867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870" indent="0" algn="ctr">
              <a:buNone/>
              <a:defRPr sz="1600"/>
            </a:lvl9pPr>
          </a:lstStyle>
          <a:p>
            <a:endParaRPr lang="zh-CN" altLang="en-US" noProof="1"/>
          </a:p>
        </p:txBody>
      </p:sp>
      <p:sp>
        <p:nvSpPr>
          <p:cNvPr id="226" name="标题 1"/>
          <p:cNvSpPr>
            <a:spLocks noGrp="1"/>
          </p:cNvSpPr>
          <p:nvPr>
            <p:ph type="ctrTitle"/>
          </p:nvPr>
        </p:nvSpPr>
        <p:spPr>
          <a:xfrm>
            <a:off x="4445001" y="1062076"/>
            <a:ext cx="7075488" cy="889716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lang="zh-CN" altLang="en-US" sz="6000" b="1" dirty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0" y="1588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Freeform 85"/>
          <p:cNvSpPr>
            <a:spLocks noEditPoints="1"/>
          </p:cNvSpPr>
          <p:nvPr/>
        </p:nvSpPr>
        <p:spPr bwMode="auto">
          <a:xfrm>
            <a:off x="0" y="4764"/>
            <a:ext cx="12192000" cy="6853237"/>
          </a:xfrm>
          <a:custGeom>
            <a:avLst/>
            <a:gdLst>
              <a:gd name="T0" fmla="*/ 2237 w 4522"/>
              <a:gd name="T1" fmla="*/ 2542 h 2542"/>
              <a:gd name="T2" fmla="*/ 1223 w 4522"/>
              <a:gd name="T3" fmla="*/ 0 h 2542"/>
              <a:gd name="T4" fmla="*/ 1371 w 4522"/>
              <a:gd name="T5" fmla="*/ 0 h 2542"/>
              <a:gd name="T6" fmla="*/ 2241 w 4522"/>
              <a:gd name="T7" fmla="*/ 2542 h 2542"/>
              <a:gd name="T8" fmla="*/ 1728 w 4522"/>
              <a:gd name="T9" fmla="*/ 0 h 2542"/>
              <a:gd name="T10" fmla="*/ 2256 w 4522"/>
              <a:gd name="T11" fmla="*/ 2542 h 2542"/>
              <a:gd name="T12" fmla="*/ 309 w 4522"/>
              <a:gd name="T13" fmla="*/ 0 h 2542"/>
              <a:gd name="T14" fmla="*/ 503 w 4522"/>
              <a:gd name="T15" fmla="*/ 0 h 2542"/>
              <a:gd name="T16" fmla="*/ 2210 w 4522"/>
              <a:gd name="T17" fmla="*/ 2542 h 2542"/>
              <a:gd name="T18" fmla="*/ 947 w 4522"/>
              <a:gd name="T19" fmla="*/ 0 h 2542"/>
              <a:gd name="T20" fmla="*/ 2171 w 4522"/>
              <a:gd name="T21" fmla="*/ 2542 h 2542"/>
              <a:gd name="T22" fmla="*/ 0 w 4522"/>
              <a:gd name="T23" fmla="*/ 0 h 2542"/>
              <a:gd name="T24" fmla="*/ 2204 w 4522"/>
              <a:gd name="T25" fmla="*/ 2542 h 2542"/>
              <a:gd name="T26" fmla="*/ 3419 w 4522"/>
              <a:gd name="T27" fmla="*/ 0 h 2542"/>
              <a:gd name="T28" fmla="*/ 3575 w 4522"/>
              <a:gd name="T29" fmla="*/ 0 h 2542"/>
              <a:gd name="T30" fmla="*/ 2152 w 4522"/>
              <a:gd name="T31" fmla="*/ 2542 h 2542"/>
              <a:gd name="T32" fmla="*/ 0 w 4522"/>
              <a:gd name="T33" fmla="*/ 494 h 2542"/>
              <a:gd name="T34" fmla="*/ 2302 w 4522"/>
              <a:gd name="T35" fmla="*/ 2542 h 2542"/>
              <a:gd name="T36" fmla="*/ 2198 w 4522"/>
              <a:gd name="T37" fmla="*/ 0 h 2542"/>
              <a:gd name="T38" fmla="*/ 2326 w 4522"/>
              <a:gd name="T39" fmla="*/ 0 h 2542"/>
              <a:gd name="T40" fmla="*/ 2331 w 4522"/>
              <a:gd name="T41" fmla="*/ 2542 h 2542"/>
              <a:gd name="T42" fmla="*/ 4021 w 4522"/>
              <a:gd name="T43" fmla="*/ 0 h 2542"/>
              <a:gd name="T44" fmla="*/ 2324 w 4522"/>
              <a:gd name="T45" fmla="*/ 2542 h 2542"/>
              <a:gd name="T46" fmla="*/ 2902 w 4522"/>
              <a:gd name="T47" fmla="*/ 0 h 2542"/>
              <a:gd name="T48" fmla="*/ 3041 w 4522"/>
              <a:gd name="T49" fmla="*/ 0 h 2542"/>
              <a:gd name="T50" fmla="*/ 2268 w 4522"/>
              <a:gd name="T51" fmla="*/ 2542 h 2542"/>
              <a:gd name="T52" fmla="*/ 2428 w 4522"/>
              <a:gd name="T53" fmla="*/ 0 h 2542"/>
              <a:gd name="T54" fmla="*/ 2283 w 4522"/>
              <a:gd name="T55" fmla="*/ 2542 h 2542"/>
              <a:gd name="T56" fmla="*/ 2451 w 4522"/>
              <a:gd name="T57" fmla="*/ 2542 h 2542"/>
              <a:gd name="T58" fmla="*/ 2430 w 4522"/>
              <a:gd name="T59" fmla="*/ 2542 h 2542"/>
              <a:gd name="T60" fmla="*/ 4522 w 4522"/>
              <a:gd name="T61" fmla="*/ 1886 h 2542"/>
              <a:gd name="T62" fmla="*/ 2569 w 4522"/>
              <a:gd name="T63" fmla="*/ 2542 h 2542"/>
              <a:gd name="T64" fmla="*/ 4522 w 4522"/>
              <a:gd name="T65" fmla="*/ 980 h 2542"/>
              <a:gd name="T66" fmla="*/ 2499 w 4522"/>
              <a:gd name="T67" fmla="*/ 2542 h 2542"/>
              <a:gd name="T68" fmla="*/ 2470 w 4522"/>
              <a:gd name="T69" fmla="*/ 2542 h 2542"/>
              <a:gd name="T70" fmla="*/ 4522 w 4522"/>
              <a:gd name="T71" fmla="*/ 2100 h 2542"/>
              <a:gd name="T72" fmla="*/ 2690 w 4522"/>
              <a:gd name="T73" fmla="*/ 2542 h 2542"/>
              <a:gd name="T74" fmla="*/ 4522 w 4522"/>
              <a:gd name="T75" fmla="*/ 2191 h 2542"/>
              <a:gd name="T76" fmla="*/ 0 w 4522"/>
              <a:gd name="T77" fmla="*/ 841 h 2542"/>
              <a:gd name="T78" fmla="*/ 0 w 4522"/>
              <a:gd name="T79" fmla="*/ 654 h 2542"/>
              <a:gd name="T80" fmla="*/ 4522 w 4522"/>
              <a:gd name="T81" fmla="*/ 494 h 2542"/>
              <a:gd name="T82" fmla="*/ 2370 w 4522"/>
              <a:gd name="T83" fmla="*/ 2542 h 2542"/>
              <a:gd name="T84" fmla="*/ 4522 w 4522"/>
              <a:gd name="T85" fmla="*/ 654 h 2542"/>
              <a:gd name="T86" fmla="*/ 4375 w 4522"/>
              <a:gd name="T87" fmla="*/ 0 h 2542"/>
              <a:gd name="T88" fmla="*/ 4522 w 4522"/>
              <a:gd name="T89" fmla="*/ 81 h 2542"/>
              <a:gd name="T90" fmla="*/ 3907 w 4522"/>
              <a:gd name="T91" fmla="*/ 2542 h 2542"/>
              <a:gd name="T92" fmla="*/ 3186 w 4522"/>
              <a:gd name="T93" fmla="*/ 2542 h 2542"/>
              <a:gd name="T94" fmla="*/ 2023 w 4522"/>
              <a:gd name="T95" fmla="*/ 2542 h 2542"/>
              <a:gd name="T96" fmla="*/ 0 w 4522"/>
              <a:gd name="T97" fmla="*/ 1659 h 2542"/>
              <a:gd name="T98" fmla="*/ 2092 w 4522"/>
              <a:gd name="T99" fmla="*/ 2542 h 2542"/>
              <a:gd name="T100" fmla="*/ 0 w 4522"/>
              <a:gd name="T101" fmla="*/ 1144 h 2542"/>
              <a:gd name="T102" fmla="*/ 0 w 4522"/>
              <a:gd name="T103" fmla="*/ 980 h 2542"/>
              <a:gd name="T104" fmla="*/ 1953 w 4522"/>
              <a:gd name="T105" fmla="*/ 2542 h 2542"/>
              <a:gd name="T106" fmla="*/ 0 w 4522"/>
              <a:gd name="T107" fmla="*/ 1886 h 2542"/>
              <a:gd name="T108" fmla="*/ 1909 w 4522"/>
              <a:gd name="T109" fmla="*/ 2542 h 2542"/>
              <a:gd name="T110" fmla="*/ 0 w 4522"/>
              <a:gd name="T111" fmla="*/ 2505 h 2542"/>
              <a:gd name="T112" fmla="*/ 0 w 4522"/>
              <a:gd name="T113" fmla="*/ 2393 h 2542"/>
              <a:gd name="T114" fmla="*/ 1577 w 4522"/>
              <a:gd name="T115" fmla="*/ 2542 h 2542"/>
              <a:gd name="T116" fmla="*/ 0 w 4522"/>
              <a:gd name="T117" fmla="*/ 2305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522" h="2542">
                <a:moveTo>
                  <a:pt x="1483" y="0"/>
                </a:moveTo>
                <a:lnTo>
                  <a:pt x="2231" y="2542"/>
                </a:lnTo>
                <a:lnTo>
                  <a:pt x="2237" y="2542"/>
                </a:lnTo>
                <a:lnTo>
                  <a:pt x="1620" y="0"/>
                </a:lnTo>
                <a:lnTo>
                  <a:pt x="1483" y="0"/>
                </a:lnTo>
                <a:close/>
                <a:moveTo>
                  <a:pt x="1223" y="0"/>
                </a:moveTo>
                <a:lnTo>
                  <a:pt x="2221" y="2542"/>
                </a:lnTo>
                <a:lnTo>
                  <a:pt x="2227" y="2542"/>
                </a:lnTo>
                <a:lnTo>
                  <a:pt x="1371" y="0"/>
                </a:lnTo>
                <a:lnTo>
                  <a:pt x="1223" y="0"/>
                </a:lnTo>
                <a:close/>
                <a:moveTo>
                  <a:pt x="1728" y="0"/>
                </a:moveTo>
                <a:lnTo>
                  <a:pt x="2241" y="2542"/>
                </a:lnTo>
                <a:lnTo>
                  <a:pt x="2245" y="2542"/>
                </a:lnTo>
                <a:lnTo>
                  <a:pt x="1861" y="0"/>
                </a:lnTo>
                <a:lnTo>
                  <a:pt x="1728" y="0"/>
                </a:lnTo>
                <a:close/>
                <a:moveTo>
                  <a:pt x="1965" y="0"/>
                </a:moveTo>
                <a:lnTo>
                  <a:pt x="2250" y="2542"/>
                </a:lnTo>
                <a:lnTo>
                  <a:pt x="2256" y="2542"/>
                </a:lnTo>
                <a:lnTo>
                  <a:pt x="2094" y="0"/>
                </a:lnTo>
                <a:lnTo>
                  <a:pt x="1965" y="0"/>
                </a:lnTo>
                <a:close/>
                <a:moveTo>
                  <a:pt x="309" y="0"/>
                </a:moveTo>
                <a:lnTo>
                  <a:pt x="2185" y="2542"/>
                </a:lnTo>
                <a:lnTo>
                  <a:pt x="2194" y="2542"/>
                </a:lnTo>
                <a:lnTo>
                  <a:pt x="503" y="0"/>
                </a:lnTo>
                <a:lnTo>
                  <a:pt x="309" y="0"/>
                </a:lnTo>
                <a:close/>
                <a:moveTo>
                  <a:pt x="947" y="0"/>
                </a:moveTo>
                <a:lnTo>
                  <a:pt x="2210" y="2542"/>
                </a:lnTo>
                <a:lnTo>
                  <a:pt x="2216" y="2542"/>
                </a:lnTo>
                <a:lnTo>
                  <a:pt x="1105" y="0"/>
                </a:lnTo>
                <a:lnTo>
                  <a:pt x="947" y="0"/>
                </a:lnTo>
                <a:close/>
                <a:moveTo>
                  <a:pt x="0" y="0"/>
                </a:moveTo>
                <a:lnTo>
                  <a:pt x="0" y="81"/>
                </a:lnTo>
                <a:lnTo>
                  <a:pt x="2171" y="2542"/>
                </a:lnTo>
                <a:lnTo>
                  <a:pt x="2179" y="2542"/>
                </a:lnTo>
                <a:lnTo>
                  <a:pt x="147" y="0"/>
                </a:lnTo>
                <a:lnTo>
                  <a:pt x="0" y="0"/>
                </a:lnTo>
                <a:close/>
                <a:moveTo>
                  <a:pt x="646" y="0"/>
                </a:moveTo>
                <a:lnTo>
                  <a:pt x="2198" y="2542"/>
                </a:lnTo>
                <a:lnTo>
                  <a:pt x="2204" y="2542"/>
                </a:lnTo>
                <a:lnTo>
                  <a:pt x="818" y="0"/>
                </a:lnTo>
                <a:lnTo>
                  <a:pt x="646" y="0"/>
                </a:lnTo>
                <a:close/>
                <a:moveTo>
                  <a:pt x="3419" y="0"/>
                </a:moveTo>
                <a:lnTo>
                  <a:pt x="2308" y="2542"/>
                </a:lnTo>
                <a:lnTo>
                  <a:pt x="2312" y="2542"/>
                </a:lnTo>
                <a:lnTo>
                  <a:pt x="3575" y="0"/>
                </a:lnTo>
                <a:lnTo>
                  <a:pt x="3419" y="0"/>
                </a:lnTo>
                <a:close/>
                <a:moveTo>
                  <a:pt x="0" y="494"/>
                </a:moveTo>
                <a:lnTo>
                  <a:pt x="2152" y="2542"/>
                </a:lnTo>
                <a:lnTo>
                  <a:pt x="2162" y="2542"/>
                </a:lnTo>
                <a:lnTo>
                  <a:pt x="0" y="272"/>
                </a:lnTo>
                <a:lnTo>
                  <a:pt x="0" y="494"/>
                </a:lnTo>
                <a:close/>
                <a:moveTo>
                  <a:pt x="3153" y="0"/>
                </a:moveTo>
                <a:lnTo>
                  <a:pt x="2297" y="2542"/>
                </a:lnTo>
                <a:lnTo>
                  <a:pt x="2302" y="2542"/>
                </a:lnTo>
                <a:lnTo>
                  <a:pt x="3299" y="0"/>
                </a:lnTo>
                <a:lnTo>
                  <a:pt x="3153" y="0"/>
                </a:lnTo>
                <a:close/>
                <a:moveTo>
                  <a:pt x="2198" y="0"/>
                </a:moveTo>
                <a:lnTo>
                  <a:pt x="2258" y="2542"/>
                </a:lnTo>
                <a:lnTo>
                  <a:pt x="2264" y="2542"/>
                </a:lnTo>
                <a:lnTo>
                  <a:pt x="2326" y="0"/>
                </a:lnTo>
                <a:lnTo>
                  <a:pt x="2198" y="0"/>
                </a:lnTo>
                <a:close/>
                <a:moveTo>
                  <a:pt x="4021" y="0"/>
                </a:moveTo>
                <a:lnTo>
                  <a:pt x="2331" y="2542"/>
                </a:lnTo>
                <a:lnTo>
                  <a:pt x="2337" y="2542"/>
                </a:lnTo>
                <a:lnTo>
                  <a:pt x="4213" y="0"/>
                </a:lnTo>
                <a:lnTo>
                  <a:pt x="4021" y="0"/>
                </a:lnTo>
                <a:close/>
                <a:moveTo>
                  <a:pt x="3706" y="0"/>
                </a:moveTo>
                <a:lnTo>
                  <a:pt x="2318" y="2542"/>
                </a:lnTo>
                <a:lnTo>
                  <a:pt x="2324" y="2542"/>
                </a:lnTo>
                <a:lnTo>
                  <a:pt x="3878" y="0"/>
                </a:lnTo>
                <a:lnTo>
                  <a:pt x="3706" y="0"/>
                </a:lnTo>
                <a:close/>
                <a:moveTo>
                  <a:pt x="2902" y="0"/>
                </a:moveTo>
                <a:lnTo>
                  <a:pt x="2287" y="2542"/>
                </a:lnTo>
                <a:lnTo>
                  <a:pt x="2291" y="2542"/>
                </a:lnTo>
                <a:lnTo>
                  <a:pt x="3041" y="0"/>
                </a:lnTo>
                <a:lnTo>
                  <a:pt x="2902" y="0"/>
                </a:lnTo>
                <a:close/>
                <a:moveTo>
                  <a:pt x="2428" y="0"/>
                </a:moveTo>
                <a:lnTo>
                  <a:pt x="2268" y="2542"/>
                </a:lnTo>
                <a:lnTo>
                  <a:pt x="2272" y="2542"/>
                </a:lnTo>
                <a:lnTo>
                  <a:pt x="2559" y="0"/>
                </a:lnTo>
                <a:lnTo>
                  <a:pt x="2428" y="0"/>
                </a:lnTo>
                <a:close/>
                <a:moveTo>
                  <a:pt x="2663" y="0"/>
                </a:moveTo>
                <a:lnTo>
                  <a:pt x="2277" y="2542"/>
                </a:lnTo>
                <a:lnTo>
                  <a:pt x="2283" y="2542"/>
                </a:lnTo>
                <a:lnTo>
                  <a:pt x="2796" y="0"/>
                </a:lnTo>
                <a:lnTo>
                  <a:pt x="2663" y="0"/>
                </a:lnTo>
                <a:close/>
                <a:moveTo>
                  <a:pt x="2451" y="2542"/>
                </a:moveTo>
                <a:lnTo>
                  <a:pt x="4522" y="1414"/>
                </a:lnTo>
                <a:lnTo>
                  <a:pt x="4522" y="1267"/>
                </a:lnTo>
                <a:lnTo>
                  <a:pt x="2430" y="2542"/>
                </a:lnTo>
                <a:lnTo>
                  <a:pt x="2451" y="2542"/>
                </a:lnTo>
                <a:close/>
                <a:moveTo>
                  <a:pt x="2569" y="2542"/>
                </a:moveTo>
                <a:lnTo>
                  <a:pt x="4522" y="1886"/>
                </a:lnTo>
                <a:lnTo>
                  <a:pt x="4522" y="1761"/>
                </a:lnTo>
                <a:lnTo>
                  <a:pt x="2526" y="2542"/>
                </a:lnTo>
                <a:lnTo>
                  <a:pt x="2569" y="2542"/>
                </a:lnTo>
                <a:close/>
                <a:moveTo>
                  <a:pt x="2418" y="2542"/>
                </a:moveTo>
                <a:lnTo>
                  <a:pt x="4522" y="1144"/>
                </a:lnTo>
                <a:lnTo>
                  <a:pt x="4522" y="980"/>
                </a:lnTo>
                <a:lnTo>
                  <a:pt x="2401" y="2542"/>
                </a:lnTo>
                <a:lnTo>
                  <a:pt x="2418" y="2542"/>
                </a:lnTo>
                <a:close/>
                <a:moveTo>
                  <a:pt x="2499" y="2542"/>
                </a:moveTo>
                <a:lnTo>
                  <a:pt x="4522" y="1659"/>
                </a:lnTo>
                <a:lnTo>
                  <a:pt x="4522" y="1524"/>
                </a:lnTo>
                <a:lnTo>
                  <a:pt x="2470" y="2542"/>
                </a:lnTo>
                <a:lnTo>
                  <a:pt x="2499" y="2542"/>
                </a:lnTo>
                <a:close/>
                <a:moveTo>
                  <a:pt x="2690" y="2542"/>
                </a:moveTo>
                <a:lnTo>
                  <a:pt x="4522" y="2100"/>
                </a:lnTo>
                <a:lnTo>
                  <a:pt x="4522" y="1981"/>
                </a:lnTo>
                <a:lnTo>
                  <a:pt x="2613" y="2542"/>
                </a:lnTo>
                <a:lnTo>
                  <a:pt x="2690" y="2542"/>
                </a:lnTo>
                <a:close/>
                <a:moveTo>
                  <a:pt x="2948" y="2542"/>
                </a:moveTo>
                <a:lnTo>
                  <a:pt x="4522" y="2305"/>
                </a:lnTo>
                <a:lnTo>
                  <a:pt x="4522" y="2191"/>
                </a:lnTo>
                <a:lnTo>
                  <a:pt x="2775" y="2542"/>
                </a:lnTo>
                <a:lnTo>
                  <a:pt x="2948" y="2542"/>
                </a:lnTo>
                <a:close/>
                <a:moveTo>
                  <a:pt x="0" y="841"/>
                </a:moveTo>
                <a:lnTo>
                  <a:pt x="2131" y="2542"/>
                </a:lnTo>
                <a:lnTo>
                  <a:pt x="2144" y="2542"/>
                </a:lnTo>
                <a:lnTo>
                  <a:pt x="0" y="654"/>
                </a:lnTo>
                <a:lnTo>
                  <a:pt x="0" y="841"/>
                </a:lnTo>
                <a:close/>
                <a:moveTo>
                  <a:pt x="2370" y="2542"/>
                </a:moveTo>
                <a:lnTo>
                  <a:pt x="4522" y="494"/>
                </a:lnTo>
                <a:lnTo>
                  <a:pt x="4522" y="272"/>
                </a:lnTo>
                <a:lnTo>
                  <a:pt x="2360" y="2542"/>
                </a:lnTo>
                <a:lnTo>
                  <a:pt x="2370" y="2542"/>
                </a:lnTo>
                <a:close/>
                <a:moveTo>
                  <a:pt x="2391" y="2542"/>
                </a:moveTo>
                <a:lnTo>
                  <a:pt x="4522" y="841"/>
                </a:lnTo>
                <a:lnTo>
                  <a:pt x="4522" y="654"/>
                </a:lnTo>
                <a:lnTo>
                  <a:pt x="2378" y="2542"/>
                </a:lnTo>
                <a:lnTo>
                  <a:pt x="2391" y="2542"/>
                </a:lnTo>
                <a:close/>
                <a:moveTo>
                  <a:pt x="4375" y="0"/>
                </a:moveTo>
                <a:lnTo>
                  <a:pt x="2345" y="2542"/>
                </a:lnTo>
                <a:lnTo>
                  <a:pt x="2353" y="2542"/>
                </a:lnTo>
                <a:lnTo>
                  <a:pt x="4522" y="81"/>
                </a:lnTo>
                <a:lnTo>
                  <a:pt x="4522" y="0"/>
                </a:lnTo>
                <a:lnTo>
                  <a:pt x="4375" y="0"/>
                </a:lnTo>
                <a:close/>
                <a:moveTo>
                  <a:pt x="3907" y="2542"/>
                </a:moveTo>
                <a:lnTo>
                  <a:pt x="4522" y="2505"/>
                </a:lnTo>
                <a:lnTo>
                  <a:pt x="4522" y="2393"/>
                </a:lnTo>
                <a:lnTo>
                  <a:pt x="3186" y="2542"/>
                </a:lnTo>
                <a:lnTo>
                  <a:pt x="3907" y="2542"/>
                </a:lnTo>
                <a:close/>
                <a:moveTo>
                  <a:pt x="0" y="1659"/>
                </a:moveTo>
                <a:lnTo>
                  <a:pt x="2023" y="2542"/>
                </a:lnTo>
                <a:lnTo>
                  <a:pt x="2052" y="2542"/>
                </a:lnTo>
                <a:lnTo>
                  <a:pt x="0" y="1524"/>
                </a:lnTo>
                <a:lnTo>
                  <a:pt x="0" y="1659"/>
                </a:lnTo>
                <a:close/>
                <a:moveTo>
                  <a:pt x="0" y="1414"/>
                </a:moveTo>
                <a:lnTo>
                  <a:pt x="2071" y="2542"/>
                </a:lnTo>
                <a:lnTo>
                  <a:pt x="2092" y="2542"/>
                </a:lnTo>
                <a:lnTo>
                  <a:pt x="0" y="1267"/>
                </a:lnTo>
                <a:lnTo>
                  <a:pt x="0" y="1414"/>
                </a:lnTo>
                <a:close/>
                <a:moveTo>
                  <a:pt x="0" y="1144"/>
                </a:moveTo>
                <a:lnTo>
                  <a:pt x="2106" y="2542"/>
                </a:lnTo>
                <a:lnTo>
                  <a:pt x="2121" y="2542"/>
                </a:lnTo>
                <a:lnTo>
                  <a:pt x="0" y="980"/>
                </a:lnTo>
                <a:lnTo>
                  <a:pt x="0" y="1144"/>
                </a:lnTo>
                <a:close/>
                <a:moveTo>
                  <a:pt x="0" y="1886"/>
                </a:moveTo>
                <a:lnTo>
                  <a:pt x="1953" y="2542"/>
                </a:lnTo>
                <a:lnTo>
                  <a:pt x="1996" y="2542"/>
                </a:lnTo>
                <a:lnTo>
                  <a:pt x="0" y="1761"/>
                </a:lnTo>
                <a:lnTo>
                  <a:pt x="0" y="1886"/>
                </a:lnTo>
                <a:close/>
                <a:moveTo>
                  <a:pt x="0" y="2100"/>
                </a:moveTo>
                <a:lnTo>
                  <a:pt x="1832" y="2542"/>
                </a:lnTo>
                <a:lnTo>
                  <a:pt x="1909" y="2542"/>
                </a:lnTo>
                <a:lnTo>
                  <a:pt x="0" y="1981"/>
                </a:lnTo>
                <a:lnTo>
                  <a:pt x="0" y="2100"/>
                </a:lnTo>
                <a:close/>
                <a:moveTo>
                  <a:pt x="0" y="2505"/>
                </a:moveTo>
                <a:lnTo>
                  <a:pt x="615" y="2542"/>
                </a:lnTo>
                <a:lnTo>
                  <a:pt x="1336" y="2542"/>
                </a:lnTo>
                <a:lnTo>
                  <a:pt x="0" y="2393"/>
                </a:lnTo>
                <a:lnTo>
                  <a:pt x="0" y="2505"/>
                </a:lnTo>
                <a:close/>
                <a:moveTo>
                  <a:pt x="0" y="2305"/>
                </a:moveTo>
                <a:lnTo>
                  <a:pt x="1577" y="2542"/>
                </a:lnTo>
                <a:lnTo>
                  <a:pt x="1747" y="2542"/>
                </a:lnTo>
                <a:lnTo>
                  <a:pt x="0" y="2191"/>
                </a:lnTo>
                <a:lnTo>
                  <a:pt x="0" y="2305"/>
                </a:lnTo>
                <a:close/>
              </a:path>
            </a:pathLst>
          </a:custGeom>
          <a:solidFill>
            <a:srgbClr val="AA1219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9738785" y="565150"/>
            <a:ext cx="17822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7"/>
          <p:cNvCxnSpPr/>
          <p:nvPr/>
        </p:nvCxnSpPr>
        <p:spPr>
          <a:xfrm>
            <a:off x="670985" y="565150"/>
            <a:ext cx="17822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7650"/>
            <a:ext cx="68791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8542" y="201602"/>
            <a:ext cx="10532091" cy="8048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558"/>
            <a:ext cx="11429264" cy="4991968"/>
          </a:xfrm>
        </p:spPr>
        <p:txBody>
          <a:bodyPr/>
          <a:lstStyle>
            <a:lvl1pPr>
              <a:defRPr sz="2540"/>
            </a:lvl1pPr>
            <a:lvl2pPr>
              <a:defRPr sz="2115"/>
            </a:lvl2pPr>
            <a:lvl3pPr>
              <a:defRPr sz="1905"/>
            </a:lvl3pPr>
            <a:lvl4pPr>
              <a:defRPr sz="1695"/>
            </a:lvl4pPr>
            <a:lvl5pPr>
              <a:defRPr sz="1695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3"/>
          <p:cNvCxnSpPr/>
          <p:nvPr/>
        </p:nvCxnSpPr>
        <p:spPr>
          <a:xfrm>
            <a:off x="9738785" y="565150"/>
            <a:ext cx="1782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4"/>
          <p:cNvCxnSpPr/>
          <p:nvPr/>
        </p:nvCxnSpPr>
        <p:spPr>
          <a:xfrm>
            <a:off x="670985" y="565150"/>
            <a:ext cx="1782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6016" y="163262"/>
            <a:ext cx="7199969" cy="804831"/>
          </a:xfrm>
        </p:spPr>
        <p:txBody>
          <a:bodyPr>
            <a:noAutofit/>
          </a:bodyPr>
          <a:lstStyle>
            <a:lvl1pPr>
              <a:defRPr lang="zh-CN" altLang="en-US" sz="3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6352" y="5549900"/>
            <a:ext cx="12185649" cy="1309688"/>
          </a:xfrm>
          <a:custGeom>
            <a:avLst/>
            <a:gdLst>
              <a:gd name="T0" fmla="*/ 7474 w 7676"/>
              <a:gd name="T1" fmla="*/ 683 h 825"/>
              <a:gd name="T2" fmla="*/ 7318 w 7676"/>
              <a:gd name="T3" fmla="*/ 691 h 825"/>
              <a:gd name="T4" fmla="*/ 7186 w 7676"/>
              <a:gd name="T5" fmla="*/ 651 h 825"/>
              <a:gd name="T6" fmla="*/ 7026 w 7676"/>
              <a:gd name="T7" fmla="*/ 620 h 825"/>
              <a:gd name="T8" fmla="*/ 6793 w 7676"/>
              <a:gd name="T9" fmla="*/ 592 h 825"/>
              <a:gd name="T10" fmla="*/ 6622 w 7676"/>
              <a:gd name="T11" fmla="*/ 588 h 825"/>
              <a:gd name="T12" fmla="*/ 6575 w 7676"/>
              <a:gd name="T13" fmla="*/ 564 h 825"/>
              <a:gd name="T14" fmla="*/ 6548 w 7676"/>
              <a:gd name="T15" fmla="*/ 564 h 825"/>
              <a:gd name="T16" fmla="*/ 6528 w 7676"/>
              <a:gd name="T17" fmla="*/ 683 h 825"/>
              <a:gd name="T18" fmla="*/ 6419 w 7676"/>
              <a:gd name="T19" fmla="*/ 687 h 825"/>
              <a:gd name="T20" fmla="*/ 6248 w 7676"/>
              <a:gd name="T21" fmla="*/ 699 h 825"/>
              <a:gd name="T22" fmla="*/ 6038 w 7676"/>
              <a:gd name="T23" fmla="*/ 706 h 825"/>
              <a:gd name="T24" fmla="*/ 5801 w 7676"/>
              <a:gd name="T25" fmla="*/ 525 h 825"/>
              <a:gd name="T26" fmla="*/ 5739 w 7676"/>
              <a:gd name="T27" fmla="*/ 616 h 825"/>
              <a:gd name="T28" fmla="*/ 5587 w 7676"/>
              <a:gd name="T29" fmla="*/ 616 h 825"/>
              <a:gd name="T30" fmla="*/ 5563 w 7676"/>
              <a:gd name="T31" fmla="*/ 509 h 825"/>
              <a:gd name="T32" fmla="*/ 5536 w 7676"/>
              <a:gd name="T33" fmla="*/ 564 h 825"/>
              <a:gd name="T34" fmla="*/ 5532 w 7676"/>
              <a:gd name="T35" fmla="*/ 564 h 825"/>
              <a:gd name="T36" fmla="*/ 5233 w 7676"/>
              <a:gd name="T37" fmla="*/ 588 h 825"/>
              <a:gd name="T38" fmla="*/ 4960 w 7676"/>
              <a:gd name="T39" fmla="*/ 616 h 825"/>
              <a:gd name="T40" fmla="*/ 4941 w 7676"/>
              <a:gd name="T41" fmla="*/ 604 h 825"/>
              <a:gd name="T42" fmla="*/ 4778 w 7676"/>
              <a:gd name="T43" fmla="*/ 450 h 825"/>
              <a:gd name="T44" fmla="*/ 4602 w 7676"/>
              <a:gd name="T45" fmla="*/ 588 h 825"/>
              <a:gd name="T46" fmla="*/ 4272 w 7676"/>
              <a:gd name="T47" fmla="*/ 158 h 825"/>
              <a:gd name="T48" fmla="*/ 4233 w 7676"/>
              <a:gd name="T49" fmla="*/ 107 h 825"/>
              <a:gd name="T50" fmla="*/ 4194 w 7676"/>
              <a:gd name="T51" fmla="*/ 375 h 825"/>
              <a:gd name="T52" fmla="*/ 4186 w 7676"/>
              <a:gd name="T53" fmla="*/ 355 h 825"/>
              <a:gd name="T54" fmla="*/ 4050 w 7676"/>
              <a:gd name="T55" fmla="*/ 292 h 825"/>
              <a:gd name="T56" fmla="*/ 4015 w 7676"/>
              <a:gd name="T57" fmla="*/ 79 h 825"/>
              <a:gd name="T58" fmla="*/ 4003 w 7676"/>
              <a:gd name="T59" fmla="*/ 162 h 825"/>
              <a:gd name="T60" fmla="*/ 3976 w 7676"/>
              <a:gd name="T61" fmla="*/ 596 h 825"/>
              <a:gd name="T62" fmla="*/ 3801 w 7676"/>
              <a:gd name="T63" fmla="*/ 395 h 825"/>
              <a:gd name="T64" fmla="*/ 3797 w 7676"/>
              <a:gd name="T65" fmla="*/ 395 h 825"/>
              <a:gd name="T66" fmla="*/ 3770 w 7676"/>
              <a:gd name="T67" fmla="*/ 395 h 825"/>
              <a:gd name="T68" fmla="*/ 3715 w 7676"/>
              <a:gd name="T69" fmla="*/ 442 h 825"/>
              <a:gd name="T70" fmla="*/ 3595 w 7676"/>
              <a:gd name="T71" fmla="*/ 446 h 825"/>
              <a:gd name="T72" fmla="*/ 3533 w 7676"/>
              <a:gd name="T73" fmla="*/ 292 h 825"/>
              <a:gd name="T74" fmla="*/ 3268 w 7676"/>
              <a:gd name="T75" fmla="*/ 517 h 825"/>
              <a:gd name="T76" fmla="*/ 3097 w 7676"/>
              <a:gd name="T77" fmla="*/ 422 h 825"/>
              <a:gd name="T78" fmla="*/ 2692 w 7676"/>
              <a:gd name="T79" fmla="*/ 663 h 825"/>
              <a:gd name="T80" fmla="*/ 2447 w 7676"/>
              <a:gd name="T81" fmla="*/ 564 h 825"/>
              <a:gd name="T82" fmla="*/ 2416 w 7676"/>
              <a:gd name="T83" fmla="*/ 600 h 825"/>
              <a:gd name="T84" fmla="*/ 2412 w 7676"/>
              <a:gd name="T85" fmla="*/ 564 h 825"/>
              <a:gd name="T86" fmla="*/ 2315 w 7676"/>
              <a:gd name="T87" fmla="*/ 616 h 825"/>
              <a:gd name="T88" fmla="*/ 2233 w 7676"/>
              <a:gd name="T89" fmla="*/ 616 h 825"/>
              <a:gd name="T90" fmla="*/ 2066 w 7676"/>
              <a:gd name="T91" fmla="*/ 671 h 825"/>
              <a:gd name="T92" fmla="*/ 1809 w 7676"/>
              <a:gd name="T93" fmla="*/ 699 h 825"/>
              <a:gd name="T94" fmla="*/ 1735 w 7676"/>
              <a:gd name="T95" fmla="*/ 699 h 825"/>
              <a:gd name="T96" fmla="*/ 1537 w 7676"/>
              <a:gd name="T97" fmla="*/ 635 h 825"/>
              <a:gd name="T98" fmla="*/ 1513 w 7676"/>
              <a:gd name="T99" fmla="*/ 671 h 825"/>
              <a:gd name="T100" fmla="*/ 1502 w 7676"/>
              <a:gd name="T101" fmla="*/ 635 h 825"/>
              <a:gd name="T102" fmla="*/ 1404 w 7676"/>
              <a:gd name="T103" fmla="*/ 691 h 825"/>
              <a:gd name="T104" fmla="*/ 1245 w 7676"/>
              <a:gd name="T105" fmla="*/ 612 h 825"/>
              <a:gd name="T106" fmla="*/ 1078 w 7676"/>
              <a:gd name="T107" fmla="*/ 675 h 825"/>
              <a:gd name="T108" fmla="*/ 1011 w 7676"/>
              <a:gd name="T109" fmla="*/ 671 h 825"/>
              <a:gd name="T110" fmla="*/ 836 w 7676"/>
              <a:gd name="T111" fmla="*/ 651 h 825"/>
              <a:gd name="T112" fmla="*/ 653 w 7676"/>
              <a:gd name="T113" fmla="*/ 624 h 825"/>
              <a:gd name="T114" fmla="*/ 428 w 7676"/>
              <a:gd name="T115" fmla="*/ 620 h 825"/>
              <a:gd name="T116" fmla="*/ 338 w 7676"/>
              <a:gd name="T117" fmla="*/ 631 h 825"/>
              <a:gd name="T118" fmla="*/ 229 w 7676"/>
              <a:gd name="T119" fmla="*/ 628 h 825"/>
              <a:gd name="T120" fmla="*/ 210 w 7676"/>
              <a:gd name="T121" fmla="*/ 560 h 825"/>
              <a:gd name="T122" fmla="*/ 183 w 7676"/>
              <a:gd name="T123" fmla="*/ 509 h 825"/>
              <a:gd name="T124" fmla="*/ 128 w 7676"/>
              <a:gd name="T125" fmla="*/ 533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6" h="825">
                <a:moveTo>
                  <a:pt x="7676" y="742"/>
                </a:moveTo>
                <a:lnTo>
                  <a:pt x="7637" y="742"/>
                </a:lnTo>
                <a:lnTo>
                  <a:pt x="7637" y="631"/>
                </a:lnTo>
                <a:lnTo>
                  <a:pt x="7649" y="628"/>
                </a:lnTo>
                <a:lnTo>
                  <a:pt x="7649" y="624"/>
                </a:lnTo>
                <a:lnTo>
                  <a:pt x="7637" y="620"/>
                </a:lnTo>
                <a:lnTo>
                  <a:pt x="7637" y="608"/>
                </a:lnTo>
                <a:lnTo>
                  <a:pt x="7633" y="608"/>
                </a:lnTo>
                <a:lnTo>
                  <a:pt x="7633" y="620"/>
                </a:lnTo>
                <a:lnTo>
                  <a:pt x="7629" y="624"/>
                </a:lnTo>
                <a:lnTo>
                  <a:pt x="7622" y="624"/>
                </a:lnTo>
                <a:lnTo>
                  <a:pt x="7614" y="628"/>
                </a:lnTo>
                <a:lnTo>
                  <a:pt x="7606" y="584"/>
                </a:lnTo>
                <a:lnTo>
                  <a:pt x="7598" y="584"/>
                </a:lnTo>
                <a:lnTo>
                  <a:pt x="7594" y="588"/>
                </a:lnTo>
                <a:lnTo>
                  <a:pt x="7587" y="588"/>
                </a:lnTo>
                <a:lnTo>
                  <a:pt x="7579" y="588"/>
                </a:lnTo>
                <a:lnTo>
                  <a:pt x="7571" y="592"/>
                </a:lnTo>
                <a:lnTo>
                  <a:pt x="7567" y="592"/>
                </a:lnTo>
                <a:lnTo>
                  <a:pt x="7559" y="592"/>
                </a:lnTo>
                <a:lnTo>
                  <a:pt x="7552" y="596"/>
                </a:lnTo>
                <a:lnTo>
                  <a:pt x="7540" y="600"/>
                </a:lnTo>
                <a:lnTo>
                  <a:pt x="7540" y="604"/>
                </a:lnTo>
                <a:lnTo>
                  <a:pt x="7548" y="604"/>
                </a:lnTo>
                <a:lnTo>
                  <a:pt x="7548" y="612"/>
                </a:lnTo>
                <a:lnTo>
                  <a:pt x="7540" y="612"/>
                </a:lnTo>
                <a:lnTo>
                  <a:pt x="7540" y="742"/>
                </a:lnTo>
                <a:lnTo>
                  <a:pt x="7532" y="742"/>
                </a:lnTo>
                <a:lnTo>
                  <a:pt x="7532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528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655"/>
                </a:lnTo>
                <a:lnTo>
                  <a:pt x="7482" y="742"/>
                </a:lnTo>
                <a:lnTo>
                  <a:pt x="7474" y="742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7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74" y="683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75"/>
                </a:lnTo>
                <a:lnTo>
                  <a:pt x="7466" y="659"/>
                </a:lnTo>
                <a:lnTo>
                  <a:pt x="7435" y="667"/>
                </a:lnTo>
                <a:lnTo>
                  <a:pt x="7408" y="683"/>
                </a:lnTo>
                <a:lnTo>
                  <a:pt x="7408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92" y="675"/>
                </a:lnTo>
                <a:lnTo>
                  <a:pt x="7388" y="675"/>
                </a:lnTo>
                <a:lnTo>
                  <a:pt x="7377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73" y="679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687"/>
                </a:lnTo>
                <a:lnTo>
                  <a:pt x="7365" y="742"/>
                </a:lnTo>
                <a:lnTo>
                  <a:pt x="7342" y="691"/>
                </a:lnTo>
                <a:lnTo>
                  <a:pt x="7318" y="722"/>
                </a:lnTo>
                <a:lnTo>
                  <a:pt x="7318" y="722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9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71"/>
                </a:lnTo>
                <a:lnTo>
                  <a:pt x="7318" y="687"/>
                </a:lnTo>
                <a:lnTo>
                  <a:pt x="7310" y="691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75"/>
                </a:lnTo>
                <a:lnTo>
                  <a:pt x="7310" y="691"/>
                </a:lnTo>
                <a:lnTo>
                  <a:pt x="7310" y="691"/>
                </a:lnTo>
                <a:lnTo>
                  <a:pt x="7310" y="691"/>
                </a:lnTo>
                <a:lnTo>
                  <a:pt x="7310" y="726"/>
                </a:lnTo>
                <a:lnTo>
                  <a:pt x="7307" y="726"/>
                </a:lnTo>
                <a:lnTo>
                  <a:pt x="7307" y="742"/>
                </a:lnTo>
                <a:lnTo>
                  <a:pt x="7287" y="742"/>
                </a:lnTo>
                <a:lnTo>
                  <a:pt x="7252" y="635"/>
                </a:lnTo>
                <a:lnTo>
                  <a:pt x="7221" y="742"/>
                </a:lnTo>
                <a:lnTo>
                  <a:pt x="7198" y="742"/>
                </a:lnTo>
                <a:lnTo>
                  <a:pt x="7198" y="702"/>
                </a:lnTo>
                <a:lnTo>
                  <a:pt x="7194" y="702"/>
                </a:lnTo>
                <a:lnTo>
                  <a:pt x="7194" y="702"/>
                </a:lnTo>
                <a:lnTo>
                  <a:pt x="7190" y="702"/>
                </a:lnTo>
                <a:lnTo>
                  <a:pt x="7190" y="663"/>
                </a:lnTo>
                <a:lnTo>
                  <a:pt x="7190" y="663"/>
                </a:lnTo>
                <a:lnTo>
                  <a:pt x="7190" y="651"/>
                </a:lnTo>
                <a:lnTo>
                  <a:pt x="7186" y="651"/>
                </a:lnTo>
                <a:lnTo>
                  <a:pt x="7186" y="651"/>
                </a:lnTo>
                <a:lnTo>
                  <a:pt x="7182" y="651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16"/>
                </a:lnTo>
                <a:lnTo>
                  <a:pt x="7182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1"/>
                </a:lnTo>
                <a:lnTo>
                  <a:pt x="7178" y="655"/>
                </a:lnTo>
                <a:lnTo>
                  <a:pt x="7178" y="655"/>
                </a:lnTo>
                <a:lnTo>
                  <a:pt x="7178" y="663"/>
                </a:lnTo>
                <a:lnTo>
                  <a:pt x="7174" y="663"/>
                </a:lnTo>
                <a:lnTo>
                  <a:pt x="7170" y="663"/>
                </a:lnTo>
                <a:lnTo>
                  <a:pt x="7166" y="663"/>
                </a:lnTo>
                <a:lnTo>
                  <a:pt x="7163" y="663"/>
                </a:lnTo>
                <a:lnTo>
                  <a:pt x="7159" y="663"/>
                </a:lnTo>
                <a:lnTo>
                  <a:pt x="7155" y="663"/>
                </a:lnTo>
                <a:lnTo>
                  <a:pt x="7151" y="663"/>
                </a:lnTo>
                <a:lnTo>
                  <a:pt x="7147" y="663"/>
                </a:lnTo>
                <a:lnTo>
                  <a:pt x="7143" y="663"/>
                </a:lnTo>
                <a:lnTo>
                  <a:pt x="7139" y="663"/>
                </a:lnTo>
                <a:lnTo>
                  <a:pt x="7135" y="663"/>
                </a:lnTo>
                <a:lnTo>
                  <a:pt x="7135" y="663"/>
                </a:lnTo>
                <a:lnTo>
                  <a:pt x="7135" y="655"/>
                </a:lnTo>
                <a:lnTo>
                  <a:pt x="7135" y="655"/>
                </a:lnTo>
                <a:lnTo>
                  <a:pt x="7135" y="651"/>
                </a:lnTo>
                <a:lnTo>
                  <a:pt x="7135" y="651"/>
                </a:lnTo>
                <a:lnTo>
                  <a:pt x="7131" y="651"/>
                </a:lnTo>
                <a:lnTo>
                  <a:pt x="7131" y="651"/>
                </a:lnTo>
                <a:lnTo>
                  <a:pt x="7128" y="651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16"/>
                </a:lnTo>
                <a:lnTo>
                  <a:pt x="7128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51"/>
                </a:lnTo>
                <a:lnTo>
                  <a:pt x="7124" y="663"/>
                </a:lnTo>
                <a:lnTo>
                  <a:pt x="7120" y="663"/>
                </a:lnTo>
                <a:lnTo>
                  <a:pt x="7120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02"/>
                </a:lnTo>
                <a:lnTo>
                  <a:pt x="7116" y="718"/>
                </a:lnTo>
                <a:lnTo>
                  <a:pt x="7104" y="718"/>
                </a:lnTo>
                <a:lnTo>
                  <a:pt x="7104" y="604"/>
                </a:lnTo>
                <a:lnTo>
                  <a:pt x="7096" y="604"/>
                </a:lnTo>
                <a:lnTo>
                  <a:pt x="7026" y="620"/>
                </a:lnTo>
                <a:lnTo>
                  <a:pt x="7011" y="624"/>
                </a:lnTo>
                <a:lnTo>
                  <a:pt x="7011" y="710"/>
                </a:lnTo>
                <a:lnTo>
                  <a:pt x="7011" y="710"/>
                </a:lnTo>
                <a:lnTo>
                  <a:pt x="7007" y="710"/>
                </a:lnTo>
                <a:lnTo>
                  <a:pt x="7003" y="710"/>
                </a:lnTo>
                <a:lnTo>
                  <a:pt x="6995" y="710"/>
                </a:lnTo>
                <a:lnTo>
                  <a:pt x="6991" y="710"/>
                </a:lnTo>
                <a:lnTo>
                  <a:pt x="6984" y="710"/>
                </a:lnTo>
                <a:lnTo>
                  <a:pt x="6980" y="710"/>
                </a:lnTo>
                <a:lnTo>
                  <a:pt x="6976" y="710"/>
                </a:lnTo>
                <a:lnTo>
                  <a:pt x="6972" y="710"/>
                </a:lnTo>
                <a:lnTo>
                  <a:pt x="6968" y="714"/>
                </a:lnTo>
                <a:lnTo>
                  <a:pt x="6968" y="714"/>
                </a:lnTo>
                <a:lnTo>
                  <a:pt x="6968" y="714"/>
                </a:lnTo>
                <a:lnTo>
                  <a:pt x="6964" y="714"/>
                </a:lnTo>
                <a:lnTo>
                  <a:pt x="6964" y="742"/>
                </a:lnTo>
                <a:lnTo>
                  <a:pt x="6956" y="742"/>
                </a:lnTo>
                <a:lnTo>
                  <a:pt x="6964" y="628"/>
                </a:lnTo>
                <a:lnTo>
                  <a:pt x="6964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60" y="628"/>
                </a:lnTo>
                <a:lnTo>
                  <a:pt x="6956" y="628"/>
                </a:lnTo>
                <a:lnTo>
                  <a:pt x="6956" y="628"/>
                </a:lnTo>
                <a:lnTo>
                  <a:pt x="6952" y="628"/>
                </a:lnTo>
                <a:lnTo>
                  <a:pt x="6952" y="628"/>
                </a:lnTo>
                <a:lnTo>
                  <a:pt x="6949" y="628"/>
                </a:lnTo>
                <a:lnTo>
                  <a:pt x="6945" y="628"/>
                </a:lnTo>
                <a:lnTo>
                  <a:pt x="6886" y="628"/>
                </a:lnTo>
                <a:lnTo>
                  <a:pt x="6882" y="628"/>
                </a:lnTo>
                <a:lnTo>
                  <a:pt x="6882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9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28"/>
                </a:lnTo>
                <a:lnTo>
                  <a:pt x="6875" y="631"/>
                </a:lnTo>
                <a:lnTo>
                  <a:pt x="6871" y="631"/>
                </a:lnTo>
                <a:lnTo>
                  <a:pt x="6871" y="631"/>
                </a:lnTo>
                <a:lnTo>
                  <a:pt x="6871" y="742"/>
                </a:lnTo>
                <a:lnTo>
                  <a:pt x="6855" y="742"/>
                </a:lnTo>
                <a:lnTo>
                  <a:pt x="6859" y="671"/>
                </a:lnTo>
                <a:lnTo>
                  <a:pt x="6840" y="667"/>
                </a:lnTo>
                <a:lnTo>
                  <a:pt x="6840" y="624"/>
                </a:lnTo>
                <a:lnTo>
                  <a:pt x="6824" y="620"/>
                </a:lnTo>
                <a:lnTo>
                  <a:pt x="6824" y="596"/>
                </a:lnTo>
                <a:lnTo>
                  <a:pt x="6793" y="592"/>
                </a:lnTo>
                <a:lnTo>
                  <a:pt x="6754" y="592"/>
                </a:lnTo>
                <a:lnTo>
                  <a:pt x="6754" y="572"/>
                </a:lnTo>
                <a:lnTo>
                  <a:pt x="6746" y="572"/>
                </a:lnTo>
                <a:lnTo>
                  <a:pt x="6746" y="564"/>
                </a:lnTo>
                <a:lnTo>
                  <a:pt x="6746" y="564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6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25"/>
                </a:lnTo>
                <a:lnTo>
                  <a:pt x="6742" y="564"/>
                </a:lnTo>
                <a:lnTo>
                  <a:pt x="6742" y="564"/>
                </a:lnTo>
                <a:lnTo>
                  <a:pt x="6738" y="564"/>
                </a:lnTo>
                <a:lnTo>
                  <a:pt x="6738" y="572"/>
                </a:lnTo>
                <a:lnTo>
                  <a:pt x="6735" y="576"/>
                </a:lnTo>
                <a:lnTo>
                  <a:pt x="6735" y="596"/>
                </a:lnTo>
                <a:lnTo>
                  <a:pt x="6727" y="596"/>
                </a:lnTo>
                <a:lnTo>
                  <a:pt x="6727" y="624"/>
                </a:lnTo>
                <a:lnTo>
                  <a:pt x="6719" y="628"/>
                </a:lnTo>
                <a:lnTo>
                  <a:pt x="6719" y="675"/>
                </a:lnTo>
                <a:lnTo>
                  <a:pt x="6711" y="679"/>
                </a:lnTo>
                <a:lnTo>
                  <a:pt x="6711" y="742"/>
                </a:lnTo>
                <a:lnTo>
                  <a:pt x="6692" y="726"/>
                </a:lnTo>
                <a:lnTo>
                  <a:pt x="6692" y="726"/>
                </a:lnTo>
                <a:lnTo>
                  <a:pt x="6692" y="695"/>
                </a:lnTo>
                <a:lnTo>
                  <a:pt x="6703" y="691"/>
                </a:lnTo>
                <a:lnTo>
                  <a:pt x="6703" y="687"/>
                </a:lnTo>
                <a:lnTo>
                  <a:pt x="6692" y="683"/>
                </a:lnTo>
                <a:lnTo>
                  <a:pt x="6692" y="604"/>
                </a:lnTo>
                <a:lnTo>
                  <a:pt x="6688" y="604"/>
                </a:lnTo>
                <a:lnTo>
                  <a:pt x="6688" y="683"/>
                </a:lnTo>
                <a:lnTo>
                  <a:pt x="6684" y="687"/>
                </a:lnTo>
                <a:lnTo>
                  <a:pt x="6676" y="576"/>
                </a:lnTo>
                <a:lnTo>
                  <a:pt x="6668" y="580"/>
                </a:lnTo>
                <a:lnTo>
                  <a:pt x="6661" y="580"/>
                </a:lnTo>
                <a:lnTo>
                  <a:pt x="6653" y="584"/>
                </a:lnTo>
                <a:lnTo>
                  <a:pt x="6649" y="584"/>
                </a:lnTo>
                <a:lnTo>
                  <a:pt x="6641" y="584"/>
                </a:lnTo>
                <a:lnTo>
                  <a:pt x="6633" y="588"/>
                </a:lnTo>
                <a:lnTo>
                  <a:pt x="6626" y="588"/>
                </a:lnTo>
                <a:lnTo>
                  <a:pt x="6622" y="588"/>
                </a:lnTo>
                <a:lnTo>
                  <a:pt x="6614" y="592"/>
                </a:lnTo>
                <a:lnTo>
                  <a:pt x="6606" y="592"/>
                </a:lnTo>
                <a:lnTo>
                  <a:pt x="6595" y="600"/>
                </a:lnTo>
                <a:lnTo>
                  <a:pt x="6595" y="604"/>
                </a:lnTo>
                <a:lnTo>
                  <a:pt x="6598" y="604"/>
                </a:lnTo>
                <a:lnTo>
                  <a:pt x="6598" y="608"/>
                </a:lnTo>
                <a:lnTo>
                  <a:pt x="6595" y="612"/>
                </a:lnTo>
                <a:lnTo>
                  <a:pt x="6595" y="742"/>
                </a:lnTo>
                <a:lnTo>
                  <a:pt x="6583" y="742"/>
                </a:lnTo>
                <a:lnTo>
                  <a:pt x="6587" y="655"/>
                </a:lnTo>
                <a:lnTo>
                  <a:pt x="6583" y="655"/>
                </a:lnTo>
                <a:lnTo>
                  <a:pt x="6583" y="655"/>
                </a:lnTo>
                <a:lnTo>
                  <a:pt x="6575" y="651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564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16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20"/>
                </a:lnTo>
                <a:lnTo>
                  <a:pt x="6575" y="651"/>
                </a:lnTo>
                <a:lnTo>
                  <a:pt x="6567" y="651"/>
                </a:lnTo>
                <a:lnTo>
                  <a:pt x="6567" y="651"/>
                </a:lnTo>
                <a:lnTo>
                  <a:pt x="6556" y="651"/>
                </a:lnTo>
                <a:lnTo>
                  <a:pt x="6552" y="651"/>
                </a:lnTo>
                <a:lnTo>
                  <a:pt x="6548" y="651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20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616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8" y="564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16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20"/>
                </a:lnTo>
                <a:lnTo>
                  <a:pt x="6544" y="651"/>
                </a:lnTo>
                <a:lnTo>
                  <a:pt x="6536" y="651"/>
                </a:lnTo>
                <a:lnTo>
                  <a:pt x="6536" y="655"/>
                </a:lnTo>
                <a:lnTo>
                  <a:pt x="6536" y="655"/>
                </a:lnTo>
                <a:lnTo>
                  <a:pt x="6536" y="742"/>
                </a:lnTo>
                <a:lnTo>
                  <a:pt x="6528" y="742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8" y="683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71"/>
                </a:lnTo>
                <a:lnTo>
                  <a:pt x="6521" y="659"/>
                </a:lnTo>
                <a:lnTo>
                  <a:pt x="6489" y="667"/>
                </a:lnTo>
                <a:lnTo>
                  <a:pt x="6462" y="679"/>
                </a:lnTo>
                <a:lnTo>
                  <a:pt x="6462" y="671"/>
                </a:lnTo>
                <a:lnTo>
                  <a:pt x="6447" y="671"/>
                </a:lnTo>
                <a:lnTo>
                  <a:pt x="6447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43" y="671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27" y="675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3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687"/>
                </a:lnTo>
                <a:lnTo>
                  <a:pt x="6419" y="742"/>
                </a:lnTo>
                <a:lnTo>
                  <a:pt x="6392" y="631"/>
                </a:lnTo>
                <a:lnTo>
                  <a:pt x="6373" y="722"/>
                </a:lnTo>
                <a:lnTo>
                  <a:pt x="6373" y="722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87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71"/>
                </a:lnTo>
                <a:lnTo>
                  <a:pt x="6373" y="687"/>
                </a:lnTo>
                <a:lnTo>
                  <a:pt x="6365" y="687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71"/>
                </a:lnTo>
                <a:lnTo>
                  <a:pt x="6365" y="687"/>
                </a:lnTo>
                <a:lnTo>
                  <a:pt x="6365" y="687"/>
                </a:lnTo>
                <a:lnTo>
                  <a:pt x="6365" y="687"/>
                </a:lnTo>
                <a:lnTo>
                  <a:pt x="6365" y="722"/>
                </a:lnTo>
                <a:lnTo>
                  <a:pt x="6361" y="722"/>
                </a:lnTo>
                <a:lnTo>
                  <a:pt x="6361" y="631"/>
                </a:lnTo>
                <a:lnTo>
                  <a:pt x="6314" y="631"/>
                </a:lnTo>
                <a:lnTo>
                  <a:pt x="6299" y="631"/>
                </a:lnTo>
                <a:lnTo>
                  <a:pt x="6248" y="631"/>
                </a:lnTo>
                <a:lnTo>
                  <a:pt x="6248" y="699"/>
                </a:lnTo>
                <a:lnTo>
                  <a:pt x="6248" y="699"/>
                </a:lnTo>
                <a:lnTo>
                  <a:pt x="6248" y="699"/>
                </a:lnTo>
                <a:lnTo>
                  <a:pt x="6244" y="699"/>
                </a:lnTo>
                <a:lnTo>
                  <a:pt x="6244" y="659"/>
                </a:lnTo>
                <a:lnTo>
                  <a:pt x="6244" y="659"/>
                </a:lnTo>
                <a:lnTo>
                  <a:pt x="6233" y="659"/>
                </a:lnTo>
                <a:lnTo>
                  <a:pt x="6229" y="659"/>
                </a:lnTo>
                <a:lnTo>
                  <a:pt x="6225" y="659"/>
                </a:lnTo>
                <a:lnTo>
                  <a:pt x="6221" y="659"/>
                </a:lnTo>
                <a:lnTo>
                  <a:pt x="6217" y="659"/>
                </a:lnTo>
                <a:lnTo>
                  <a:pt x="6213" y="659"/>
                </a:lnTo>
                <a:lnTo>
                  <a:pt x="6209" y="659"/>
                </a:lnTo>
                <a:lnTo>
                  <a:pt x="6205" y="659"/>
                </a:lnTo>
                <a:lnTo>
                  <a:pt x="6202" y="659"/>
                </a:lnTo>
                <a:lnTo>
                  <a:pt x="6198" y="659"/>
                </a:lnTo>
                <a:lnTo>
                  <a:pt x="6194" y="659"/>
                </a:lnTo>
                <a:lnTo>
                  <a:pt x="6190" y="659"/>
                </a:lnTo>
                <a:lnTo>
                  <a:pt x="6190" y="659"/>
                </a:lnTo>
                <a:lnTo>
                  <a:pt x="6190" y="651"/>
                </a:lnTo>
                <a:lnTo>
                  <a:pt x="6190" y="651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6" y="647"/>
                </a:lnTo>
                <a:lnTo>
                  <a:pt x="6182" y="647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12"/>
                </a:lnTo>
                <a:lnTo>
                  <a:pt x="6182" y="647"/>
                </a:lnTo>
                <a:lnTo>
                  <a:pt x="6178" y="647"/>
                </a:lnTo>
                <a:lnTo>
                  <a:pt x="6178" y="647"/>
                </a:lnTo>
                <a:lnTo>
                  <a:pt x="6174" y="647"/>
                </a:lnTo>
                <a:lnTo>
                  <a:pt x="6174" y="659"/>
                </a:lnTo>
                <a:lnTo>
                  <a:pt x="6174" y="659"/>
                </a:lnTo>
                <a:lnTo>
                  <a:pt x="6174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699"/>
                </a:lnTo>
                <a:lnTo>
                  <a:pt x="6170" y="718"/>
                </a:lnTo>
                <a:lnTo>
                  <a:pt x="6159" y="718"/>
                </a:lnTo>
                <a:lnTo>
                  <a:pt x="6159" y="600"/>
                </a:lnTo>
                <a:lnTo>
                  <a:pt x="6151" y="604"/>
                </a:lnTo>
                <a:lnTo>
                  <a:pt x="6081" y="620"/>
                </a:lnTo>
                <a:lnTo>
                  <a:pt x="6065" y="620"/>
                </a:lnTo>
                <a:lnTo>
                  <a:pt x="6065" y="706"/>
                </a:lnTo>
                <a:lnTo>
                  <a:pt x="6065" y="706"/>
                </a:lnTo>
                <a:lnTo>
                  <a:pt x="6061" y="706"/>
                </a:lnTo>
                <a:lnTo>
                  <a:pt x="6058" y="706"/>
                </a:lnTo>
                <a:lnTo>
                  <a:pt x="6050" y="706"/>
                </a:lnTo>
                <a:lnTo>
                  <a:pt x="6046" y="706"/>
                </a:lnTo>
                <a:lnTo>
                  <a:pt x="6038" y="706"/>
                </a:lnTo>
                <a:lnTo>
                  <a:pt x="6034" y="706"/>
                </a:lnTo>
                <a:lnTo>
                  <a:pt x="6026" y="706"/>
                </a:lnTo>
                <a:lnTo>
                  <a:pt x="6026" y="710"/>
                </a:lnTo>
                <a:lnTo>
                  <a:pt x="6023" y="710"/>
                </a:lnTo>
                <a:lnTo>
                  <a:pt x="6023" y="710"/>
                </a:lnTo>
                <a:lnTo>
                  <a:pt x="6023" y="714"/>
                </a:lnTo>
                <a:lnTo>
                  <a:pt x="6015" y="714"/>
                </a:lnTo>
                <a:lnTo>
                  <a:pt x="6015" y="742"/>
                </a:lnTo>
                <a:lnTo>
                  <a:pt x="6011" y="742"/>
                </a:lnTo>
                <a:lnTo>
                  <a:pt x="6019" y="628"/>
                </a:lnTo>
                <a:lnTo>
                  <a:pt x="6019" y="628"/>
                </a:lnTo>
                <a:lnTo>
                  <a:pt x="6015" y="624"/>
                </a:lnTo>
                <a:lnTo>
                  <a:pt x="6015" y="624"/>
                </a:lnTo>
                <a:lnTo>
                  <a:pt x="6015" y="624"/>
                </a:lnTo>
                <a:lnTo>
                  <a:pt x="6011" y="624"/>
                </a:lnTo>
                <a:lnTo>
                  <a:pt x="6011" y="624"/>
                </a:lnTo>
                <a:lnTo>
                  <a:pt x="6007" y="624"/>
                </a:lnTo>
                <a:lnTo>
                  <a:pt x="6007" y="624"/>
                </a:lnTo>
                <a:lnTo>
                  <a:pt x="6003" y="624"/>
                </a:lnTo>
                <a:lnTo>
                  <a:pt x="5999" y="624"/>
                </a:lnTo>
                <a:lnTo>
                  <a:pt x="5941" y="624"/>
                </a:lnTo>
                <a:lnTo>
                  <a:pt x="5937" y="624"/>
                </a:lnTo>
                <a:lnTo>
                  <a:pt x="5937" y="624"/>
                </a:lnTo>
                <a:lnTo>
                  <a:pt x="5933" y="624"/>
                </a:lnTo>
                <a:lnTo>
                  <a:pt x="5933" y="624"/>
                </a:lnTo>
                <a:lnTo>
                  <a:pt x="5933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9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628"/>
                </a:lnTo>
                <a:lnTo>
                  <a:pt x="5925" y="742"/>
                </a:lnTo>
                <a:lnTo>
                  <a:pt x="5910" y="742"/>
                </a:lnTo>
                <a:lnTo>
                  <a:pt x="5910" y="671"/>
                </a:lnTo>
                <a:lnTo>
                  <a:pt x="5894" y="667"/>
                </a:lnTo>
                <a:lnTo>
                  <a:pt x="5894" y="620"/>
                </a:lnTo>
                <a:lnTo>
                  <a:pt x="5879" y="616"/>
                </a:lnTo>
                <a:lnTo>
                  <a:pt x="5879" y="592"/>
                </a:lnTo>
                <a:lnTo>
                  <a:pt x="5844" y="588"/>
                </a:lnTo>
                <a:lnTo>
                  <a:pt x="5809" y="588"/>
                </a:lnTo>
                <a:lnTo>
                  <a:pt x="5809" y="572"/>
                </a:lnTo>
                <a:lnTo>
                  <a:pt x="5801" y="572"/>
                </a:lnTo>
                <a:lnTo>
                  <a:pt x="5801" y="560"/>
                </a:lnTo>
                <a:lnTo>
                  <a:pt x="5801" y="560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801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25"/>
                </a:lnTo>
                <a:lnTo>
                  <a:pt x="5797" y="560"/>
                </a:lnTo>
                <a:lnTo>
                  <a:pt x="5797" y="560"/>
                </a:lnTo>
                <a:lnTo>
                  <a:pt x="5793" y="560"/>
                </a:lnTo>
                <a:lnTo>
                  <a:pt x="5793" y="572"/>
                </a:lnTo>
                <a:lnTo>
                  <a:pt x="5789" y="572"/>
                </a:lnTo>
                <a:lnTo>
                  <a:pt x="5789" y="592"/>
                </a:lnTo>
                <a:lnTo>
                  <a:pt x="5777" y="596"/>
                </a:lnTo>
                <a:lnTo>
                  <a:pt x="5777" y="620"/>
                </a:lnTo>
                <a:lnTo>
                  <a:pt x="5774" y="624"/>
                </a:lnTo>
                <a:lnTo>
                  <a:pt x="5774" y="671"/>
                </a:lnTo>
                <a:lnTo>
                  <a:pt x="5766" y="675"/>
                </a:lnTo>
                <a:lnTo>
                  <a:pt x="5766" y="738"/>
                </a:lnTo>
                <a:lnTo>
                  <a:pt x="5746" y="722"/>
                </a:lnTo>
                <a:lnTo>
                  <a:pt x="5746" y="667"/>
                </a:lnTo>
                <a:lnTo>
                  <a:pt x="5742" y="667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31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16"/>
                </a:lnTo>
                <a:lnTo>
                  <a:pt x="5742" y="631"/>
                </a:lnTo>
                <a:lnTo>
                  <a:pt x="5739" y="631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16"/>
                </a:lnTo>
                <a:lnTo>
                  <a:pt x="5739" y="631"/>
                </a:lnTo>
                <a:lnTo>
                  <a:pt x="5735" y="631"/>
                </a:lnTo>
                <a:lnTo>
                  <a:pt x="5735" y="631"/>
                </a:lnTo>
                <a:lnTo>
                  <a:pt x="5735" y="667"/>
                </a:lnTo>
                <a:lnTo>
                  <a:pt x="5735" y="667"/>
                </a:lnTo>
                <a:lnTo>
                  <a:pt x="5715" y="687"/>
                </a:lnTo>
                <a:lnTo>
                  <a:pt x="5688" y="714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31"/>
                </a:lnTo>
                <a:lnTo>
                  <a:pt x="5688" y="628"/>
                </a:lnTo>
                <a:lnTo>
                  <a:pt x="5688" y="628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80" y="620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65" y="616"/>
                </a:lnTo>
                <a:lnTo>
                  <a:pt x="5645" y="620"/>
                </a:lnTo>
                <a:lnTo>
                  <a:pt x="5645" y="624"/>
                </a:lnTo>
                <a:lnTo>
                  <a:pt x="5618" y="612"/>
                </a:lnTo>
                <a:lnTo>
                  <a:pt x="5591" y="604"/>
                </a:lnTo>
                <a:lnTo>
                  <a:pt x="5591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7" y="616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628"/>
                </a:lnTo>
                <a:lnTo>
                  <a:pt x="5583" y="730"/>
                </a:lnTo>
                <a:lnTo>
                  <a:pt x="5571" y="722"/>
                </a:lnTo>
                <a:lnTo>
                  <a:pt x="5571" y="600"/>
                </a:lnTo>
                <a:lnTo>
                  <a:pt x="5571" y="600"/>
                </a:lnTo>
                <a:lnTo>
                  <a:pt x="5571" y="600"/>
                </a:lnTo>
                <a:lnTo>
                  <a:pt x="5563" y="600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4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60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3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09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0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564"/>
                </a:lnTo>
                <a:lnTo>
                  <a:pt x="5560" y="600"/>
                </a:lnTo>
                <a:lnTo>
                  <a:pt x="5556" y="600"/>
                </a:lnTo>
                <a:lnTo>
                  <a:pt x="5552" y="600"/>
                </a:lnTo>
                <a:lnTo>
                  <a:pt x="5544" y="600"/>
                </a:lnTo>
                <a:lnTo>
                  <a:pt x="5540" y="600"/>
                </a:lnTo>
                <a:lnTo>
                  <a:pt x="5536" y="600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4"/>
                </a:lnTo>
                <a:lnTo>
                  <a:pt x="5536" y="560"/>
                </a:lnTo>
                <a:lnTo>
                  <a:pt x="5536" y="560"/>
                </a:lnTo>
                <a:lnTo>
                  <a:pt x="5536" y="560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09"/>
                </a:lnTo>
                <a:lnTo>
                  <a:pt x="5532" y="560"/>
                </a:lnTo>
                <a:lnTo>
                  <a:pt x="5532" y="560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564"/>
                </a:lnTo>
                <a:lnTo>
                  <a:pt x="5532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600"/>
                </a:lnTo>
                <a:lnTo>
                  <a:pt x="5525" y="722"/>
                </a:lnTo>
                <a:lnTo>
                  <a:pt x="5517" y="734"/>
                </a:lnTo>
                <a:lnTo>
                  <a:pt x="5513" y="557"/>
                </a:lnTo>
                <a:lnTo>
                  <a:pt x="5509" y="553"/>
                </a:lnTo>
                <a:lnTo>
                  <a:pt x="5509" y="549"/>
                </a:lnTo>
                <a:lnTo>
                  <a:pt x="5513" y="549"/>
                </a:lnTo>
                <a:lnTo>
                  <a:pt x="5513" y="545"/>
                </a:lnTo>
                <a:lnTo>
                  <a:pt x="5501" y="537"/>
                </a:lnTo>
                <a:lnTo>
                  <a:pt x="5493" y="537"/>
                </a:lnTo>
                <a:lnTo>
                  <a:pt x="5490" y="537"/>
                </a:lnTo>
                <a:lnTo>
                  <a:pt x="5482" y="533"/>
                </a:lnTo>
                <a:lnTo>
                  <a:pt x="5474" y="533"/>
                </a:lnTo>
                <a:lnTo>
                  <a:pt x="5466" y="533"/>
                </a:lnTo>
                <a:lnTo>
                  <a:pt x="5462" y="529"/>
                </a:lnTo>
                <a:lnTo>
                  <a:pt x="5455" y="529"/>
                </a:lnTo>
                <a:lnTo>
                  <a:pt x="5447" y="525"/>
                </a:lnTo>
                <a:lnTo>
                  <a:pt x="5439" y="525"/>
                </a:lnTo>
                <a:lnTo>
                  <a:pt x="5435" y="525"/>
                </a:lnTo>
                <a:lnTo>
                  <a:pt x="5427" y="521"/>
                </a:lnTo>
                <a:lnTo>
                  <a:pt x="5420" y="521"/>
                </a:lnTo>
                <a:lnTo>
                  <a:pt x="5408" y="521"/>
                </a:lnTo>
                <a:lnTo>
                  <a:pt x="5408" y="525"/>
                </a:lnTo>
                <a:lnTo>
                  <a:pt x="5420" y="533"/>
                </a:lnTo>
                <a:lnTo>
                  <a:pt x="5420" y="549"/>
                </a:lnTo>
                <a:lnTo>
                  <a:pt x="5420" y="549"/>
                </a:lnTo>
                <a:lnTo>
                  <a:pt x="5420" y="742"/>
                </a:lnTo>
                <a:lnTo>
                  <a:pt x="5353" y="742"/>
                </a:lnTo>
                <a:lnTo>
                  <a:pt x="5353" y="699"/>
                </a:lnTo>
                <a:lnTo>
                  <a:pt x="5322" y="699"/>
                </a:lnTo>
                <a:lnTo>
                  <a:pt x="5276" y="675"/>
                </a:lnTo>
                <a:lnTo>
                  <a:pt x="5283" y="675"/>
                </a:lnTo>
                <a:lnTo>
                  <a:pt x="5283" y="612"/>
                </a:lnTo>
                <a:lnTo>
                  <a:pt x="5291" y="612"/>
                </a:lnTo>
                <a:lnTo>
                  <a:pt x="5307" y="604"/>
                </a:lnTo>
                <a:lnTo>
                  <a:pt x="5353" y="580"/>
                </a:lnTo>
                <a:lnTo>
                  <a:pt x="5338" y="580"/>
                </a:lnTo>
                <a:lnTo>
                  <a:pt x="5314" y="588"/>
                </a:lnTo>
                <a:lnTo>
                  <a:pt x="5311" y="592"/>
                </a:lnTo>
                <a:lnTo>
                  <a:pt x="5283" y="592"/>
                </a:lnTo>
                <a:lnTo>
                  <a:pt x="528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233" y="588"/>
                </a:lnTo>
                <a:lnTo>
                  <a:pt x="5194" y="588"/>
                </a:lnTo>
                <a:lnTo>
                  <a:pt x="5194" y="592"/>
                </a:lnTo>
                <a:lnTo>
                  <a:pt x="5163" y="592"/>
                </a:lnTo>
                <a:lnTo>
                  <a:pt x="5163" y="588"/>
                </a:lnTo>
                <a:lnTo>
                  <a:pt x="5159" y="588"/>
                </a:lnTo>
                <a:lnTo>
                  <a:pt x="5128" y="588"/>
                </a:lnTo>
                <a:lnTo>
                  <a:pt x="5128" y="588"/>
                </a:lnTo>
                <a:lnTo>
                  <a:pt x="5128" y="588"/>
                </a:lnTo>
                <a:lnTo>
                  <a:pt x="5077" y="588"/>
                </a:lnTo>
                <a:lnTo>
                  <a:pt x="5077" y="592"/>
                </a:lnTo>
                <a:lnTo>
                  <a:pt x="5050" y="592"/>
                </a:lnTo>
                <a:lnTo>
                  <a:pt x="5042" y="592"/>
                </a:lnTo>
                <a:lnTo>
                  <a:pt x="5019" y="580"/>
                </a:lnTo>
                <a:lnTo>
                  <a:pt x="5003" y="580"/>
                </a:lnTo>
                <a:lnTo>
                  <a:pt x="5054" y="604"/>
                </a:lnTo>
                <a:lnTo>
                  <a:pt x="5073" y="612"/>
                </a:lnTo>
                <a:lnTo>
                  <a:pt x="5077" y="612"/>
                </a:lnTo>
                <a:lnTo>
                  <a:pt x="5077" y="675"/>
                </a:lnTo>
                <a:lnTo>
                  <a:pt x="5081" y="675"/>
                </a:lnTo>
                <a:lnTo>
                  <a:pt x="5050" y="691"/>
                </a:lnTo>
                <a:lnTo>
                  <a:pt x="5054" y="659"/>
                </a:lnTo>
                <a:lnTo>
                  <a:pt x="4972" y="659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51"/>
                </a:lnTo>
                <a:lnTo>
                  <a:pt x="4972" y="647"/>
                </a:lnTo>
                <a:lnTo>
                  <a:pt x="4972" y="647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9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5"/>
                </a:lnTo>
                <a:lnTo>
                  <a:pt x="4972" y="631"/>
                </a:lnTo>
                <a:lnTo>
                  <a:pt x="4968" y="631"/>
                </a:lnTo>
                <a:lnTo>
                  <a:pt x="4964" y="628"/>
                </a:lnTo>
                <a:lnTo>
                  <a:pt x="4964" y="624"/>
                </a:lnTo>
                <a:lnTo>
                  <a:pt x="4964" y="624"/>
                </a:lnTo>
                <a:lnTo>
                  <a:pt x="4964" y="620"/>
                </a:lnTo>
                <a:lnTo>
                  <a:pt x="4960" y="620"/>
                </a:lnTo>
                <a:lnTo>
                  <a:pt x="4960" y="620"/>
                </a:lnTo>
                <a:lnTo>
                  <a:pt x="4960" y="616"/>
                </a:lnTo>
                <a:lnTo>
                  <a:pt x="4957" y="612"/>
                </a:lnTo>
                <a:lnTo>
                  <a:pt x="4957" y="612"/>
                </a:lnTo>
                <a:lnTo>
                  <a:pt x="4953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8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9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4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592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0"/>
                </a:lnTo>
                <a:lnTo>
                  <a:pt x="4945" y="604"/>
                </a:lnTo>
                <a:lnTo>
                  <a:pt x="4945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4"/>
                </a:lnTo>
                <a:lnTo>
                  <a:pt x="4941" y="608"/>
                </a:lnTo>
                <a:lnTo>
                  <a:pt x="4941" y="608"/>
                </a:lnTo>
                <a:lnTo>
                  <a:pt x="4937" y="608"/>
                </a:lnTo>
                <a:lnTo>
                  <a:pt x="4937" y="608"/>
                </a:lnTo>
                <a:lnTo>
                  <a:pt x="4933" y="612"/>
                </a:lnTo>
                <a:lnTo>
                  <a:pt x="4929" y="616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0"/>
                </a:lnTo>
                <a:lnTo>
                  <a:pt x="4925" y="628"/>
                </a:lnTo>
                <a:lnTo>
                  <a:pt x="4922" y="631"/>
                </a:lnTo>
                <a:lnTo>
                  <a:pt x="4922" y="628"/>
                </a:lnTo>
                <a:lnTo>
                  <a:pt x="4918" y="628"/>
                </a:lnTo>
                <a:lnTo>
                  <a:pt x="4918" y="635"/>
                </a:lnTo>
                <a:lnTo>
                  <a:pt x="4914" y="635"/>
                </a:lnTo>
                <a:lnTo>
                  <a:pt x="4914" y="635"/>
                </a:lnTo>
                <a:lnTo>
                  <a:pt x="4918" y="635"/>
                </a:lnTo>
                <a:lnTo>
                  <a:pt x="4914" y="647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1"/>
                </a:lnTo>
                <a:lnTo>
                  <a:pt x="4914" y="659"/>
                </a:lnTo>
                <a:lnTo>
                  <a:pt x="4879" y="659"/>
                </a:lnTo>
                <a:lnTo>
                  <a:pt x="4883" y="592"/>
                </a:lnTo>
                <a:lnTo>
                  <a:pt x="4883" y="509"/>
                </a:lnTo>
                <a:lnTo>
                  <a:pt x="4883" y="434"/>
                </a:lnTo>
                <a:lnTo>
                  <a:pt x="4875" y="332"/>
                </a:lnTo>
                <a:lnTo>
                  <a:pt x="4875" y="308"/>
                </a:lnTo>
                <a:lnTo>
                  <a:pt x="4867" y="304"/>
                </a:lnTo>
                <a:lnTo>
                  <a:pt x="4824" y="312"/>
                </a:lnTo>
                <a:lnTo>
                  <a:pt x="4824" y="320"/>
                </a:lnTo>
                <a:lnTo>
                  <a:pt x="4816" y="320"/>
                </a:lnTo>
                <a:lnTo>
                  <a:pt x="4816" y="312"/>
                </a:lnTo>
                <a:lnTo>
                  <a:pt x="4793" y="308"/>
                </a:lnTo>
                <a:lnTo>
                  <a:pt x="4789" y="332"/>
                </a:lnTo>
                <a:lnTo>
                  <a:pt x="4785" y="434"/>
                </a:lnTo>
                <a:lnTo>
                  <a:pt x="4785" y="505"/>
                </a:lnTo>
                <a:lnTo>
                  <a:pt x="4789" y="588"/>
                </a:lnTo>
                <a:lnTo>
                  <a:pt x="4789" y="588"/>
                </a:lnTo>
                <a:lnTo>
                  <a:pt x="4785" y="588"/>
                </a:lnTo>
                <a:lnTo>
                  <a:pt x="4785" y="450"/>
                </a:lnTo>
                <a:lnTo>
                  <a:pt x="4778" y="450"/>
                </a:lnTo>
                <a:lnTo>
                  <a:pt x="4778" y="438"/>
                </a:lnTo>
                <a:lnTo>
                  <a:pt x="4770" y="438"/>
                </a:lnTo>
                <a:lnTo>
                  <a:pt x="4770" y="438"/>
                </a:lnTo>
                <a:lnTo>
                  <a:pt x="4770" y="414"/>
                </a:lnTo>
                <a:lnTo>
                  <a:pt x="4770" y="414"/>
                </a:lnTo>
                <a:lnTo>
                  <a:pt x="4770" y="411"/>
                </a:lnTo>
                <a:lnTo>
                  <a:pt x="4770" y="411"/>
                </a:lnTo>
                <a:lnTo>
                  <a:pt x="4766" y="411"/>
                </a:lnTo>
                <a:lnTo>
                  <a:pt x="4766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62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1"/>
                </a:lnTo>
                <a:lnTo>
                  <a:pt x="4758" y="414"/>
                </a:lnTo>
                <a:lnTo>
                  <a:pt x="4758" y="418"/>
                </a:lnTo>
                <a:lnTo>
                  <a:pt x="4739" y="418"/>
                </a:lnTo>
                <a:lnTo>
                  <a:pt x="4735" y="414"/>
                </a:lnTo>
                <a:lnTo>
                  <a:pt x="4715" y="414"/>
                </a:lnTo>
                <a:lnTo>
                  <a:pt x="4715" y="399"/>
                </a:lnTo>
                <a:lnTo>
                  <a:pt x="4715" y="391"/>
                </a:lnTo>
                <a:lnTo>
                  <a:pt x="4711" y="391"/>
                </a:lnTo>
                <a:lnTo>
                  <a:pt x="4673" y="391"/>
                </a:lnTo>
                <a:lnTo>
                  <a:pt x="4673" y="391"/>
                </a:lnTo>
                <a:lnTo>
                  <a:pt x="4673" y="403"/>
                </a:lnTo>
                <a:lnTo>
                  <a:pt x="4673" y="414"/>
                </a:lnTo>
                <a:lnTo>
                  <a:pt x="4649" y="414"/>
                </a:lnTo>
                <a:lnTo>
                  <a:pt x="4649" y="414"/>
                </a:lnTo>
                <a:lnTo>
                  <a:pt x="4634" y="414"/>
                </a:lnTo>
                <a:lnTo>
                  <a:pt x="4634" y="411"/>
                </a:lnTo>
                <a:lnTo>
                  <a:pt x="4634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30" y="411"/>
                </a:lnTo>
                <a:lnTo>
                  <a:pt x="4626" y="411"/>
                </a:lnTo>
                <a:lnTo>
                  <a:pt x="4626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22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11"/>
                </a:lnTo>
                <a:lnTo>
                  <a:pt x="4618" y="438"/>
                </a:lnTo>
                <a:lnTo>
                  <a:pt x="4614" y="438"/>
                </a:lnTo>
                <a:lnTo>
                  <a:pt x="4606" y="438"/>
                </a:lnTo>
                <a:lnTo>
                  <a:pt x="4606" y="450"/>
                </a:lnTo>
                <a:lnTo>
                  <a:pt x="4602" y="450"/>
                </a:lnTo>
                <a:lnTo>
                  <a:pt x="4602" y="588"/>
                </a:lnTo>
                <a:lnTo>
                  <a:pt x="4602" y="588"/>
                </a:lnTo>
                <a:lnTo>
                  <a:pt x="4595" y="588"/>
                </a:lnTo>
                <a:lnTo>
                  <a:pt x="4595" y="580"/>
                </a:lnTo>
                <a:lnTo>
                  <a:pt x="4595" y="276"/>
                </a:lnTo>
                <a:lnTo>
                  <a:pt x="4591" y="276"/>
                </a:lnTo>
                <a:lnTo>
                  <a:pt x="4591" y="217"/>
                </a:lnTo>
                <a:lnTo>
                  <a:pt x="4556" y="205"/>
                </a:lnTo>
                <a:lnTo>
                  <a:pt x="4536" y="205"/>
                </a:lnTo>
                <a:lnTo>
                  <a:pt x="4501" y="213"/>
                </a:lnTo>
                <a:lnTo>
                  <a:pt x="4501" y="272"/>
                </a:lnTo>
                <a:lnTo>
                  <a:pt x="4490" y="276"/>
                </a:lnTo>
                <a:lnTo>
                  <a:pt x="4490" y="387"/>
                </a:lnTo>
                <a:lnTo>
                  <a:pt x="4439" y="387"/>
                </a:lnTo>
                <a:lnTo>
                  <a:pt x="4439" y="16"/>
                </a:lnTo>
                <a:lnTo>
                  <a:pt x="4334" y="16"/>
                </a:lnTo>
                <a:lnTo>
                  <a:pt x="4330" y="387"/>
                </a:lnTo>
                <a:lnTo>
                  <a:pt x="4287" y="387"/>
                </a:lnTo>
                <a:lnTo>
                  <a:pt x="4287" y="383"/>
                </a:lnTo>
                <a:lnTo>
                  <a:pt x="4287" y="371"/>
                </a:lnTo>
                <a:lnTo>
                  <a:pt x="4283" y="371"/>
                </a:lnTo>
                <a:lnTo>
                  <a:pt x="4283" y="332"/>
                </a:lnTo>
                <a:lnTo>
                  <a:pt x="4287" y="320"/>
                </a:lnTo>
                <a:lnTo>
                  <a:pt x="4283" y="320"/>
                </a:lnTo>
                <a:lnTo>
                  <a:pt x="4283" y="296"/>
                </a:lnTo>
                <a:lnTo>
                  <a:pt x="4283" y="284"/>
                </a:lnTo>
                <a:lnTo>
                  <a:pt x="4283" y="284"/>
                </a:lnTo>
                <a:lnTo>
                  <a:pt x="4283" y="268"/>
                </a:lnTo>
                <a:lnTo>
                  <a:pt x="4283" y="257"/>
                </a:lnTo>
                <a:lnTo>
                  <a:pt x="4280" y="257"/>
                </a:lnTo>
                <a:lnTo>
                  <a:pt x="4280" y="241"/>
                </a:lnTo>
                <a:lnTo>
                  <a:pt x="4283" y="229"/>
                </a:lnTo>
                <a:lnTo>
                  <a:pt x="4280" y="229"/>
                </a:lnTo>
                <a:lnTo>
                  <a:pt x="4280" y="225"/>
                </a:lnTo>
                <a:lnTo>
                  <a:pt x="4280" y="213"/>
                </a:lnTo>
                <a:lnTo>
                  <a:pt x="4280" y="213"/>
                </a:lnTo>
                <a:lnTo>
                  <a:pt x="4280" y="205"/>
                </a:lnTo>
                <a:lnTo>
                  <a:pt x="4280" y="205"/>
                </a:lnTo>
                <a:lnTo>
                  <a:pt x="4280" y="197"/>
                </a:lnTo>
                <a:lnTo>
                  <a:pt x="4280" y="197"/>
                </a:lnTo>
                <a:lnTo>
                  <a:pt x="4280" y="197"/>
                </a:lnTo>
                <a:lnTo>
                  <a:pt x="4276" y="194"/>
                </a:lnTo>
                <a:lnTo>
                  <a:pt x="4280" y="186"/>
                </a:lnTo>
                <a:lnTo>
                  <a:pt x="4276" y="186"/>
                </a:lnTo>
                <a:lnTo>
                  <a:pt x="4280" y="174"/>
                </a:lnTo>
                <a:lnTo>
                  <a:pt x="4272" y="174"/>
                </a:lnTo>
                <a:lnTo>
                  <a:pt x="4272" y="166"/>
                </a:lnTo>
                <a:lnTo>
                  <a:pt x="4272" y="162"/>
                </a:lnTo>
                <a:lnTo>
                  <a:pt x="4272" y="162"/>
                </a:lnTo>
                <a:lnTo>
                  <a:pt x="4272" y="158"/>
                </a:lnTo>
                <a:lnTo>
                  <a:pt x="4268" y="158"/>
                </a:lnTo>
                <a:lnTo>
                  <a:pt x="4268" y="154"/>
                </a:lnTo>
                <a:lnTo>
                  <a:pt x="4268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50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4" y="146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8"/>
                </a:lnTo>
                <a:lnTo>
                  <a:pt x="4260" y="134"/>
                </a:lnTo>
                <a:lnTo>
                  <a:pt x="4260" y="134"/>
                </a:lnTo>
                <a:lnTo>
                  <a:pt x="4256" y="130"/>
                </a:lnTo>
                <a:lnTo>
                  <a:pt x="4256" y="130"/>
                </a:lnTo>
                <a:lnTo>
                  <a:pt x="4256" y="126"/>
                </a:lnTo>
                <a:lnTo>
                  <a:pt x="4252" y="126"/>
                </a:lnTo>
                <a:lnTo>
                  <a:pt x="4252" y="126"/>
                </a:lnTo>
                <a:lnTo>
                  <a:pt x="4252" y="123"/>
                </a:lnTo>
                <a:lnTo>
                  <a:pt x="4248" y="123"/>
                </a:lnTo>
                <a:lnTo>
                  <a:pt x="4248" y="119"/>
                </a:lnTo>
                <a:lnTo>
                  <a:pt x="4245" y="111"/>
                </a:lnTo>
                <a:lnTo>
                  <a:pt x="4245" y="111"/>
                </a:lnTo>
                <a:lnTo>
                  <a:pt x="4245" y="107"/>
                </a:lnTo>
                <a:lnTo>
                  <a:pt x="4245" y="107"/>
                </a:lnTo>
                <a:lnTo>
                  <a:pt x="4248" y="95"/>
                </a:lnTo>
                <a:lnTo>
                  <a:pt x="4248" y="95"/>
                </a:lnTo>
                <a:lnTo>
                  <a:pt x="4248" y="83"/>
                </a:lnTo>
                <a:lnTo>
                  <a:pt x="4241" y="87"/>
                </a:lnTo>
                <a:lnTo>
                  <a:pt x="4241" y="55"/>
                </a:lnTo>
                <a:lnTo>
                  <a:pt x="4237" y="83"/>
                </a:lnTo>
                <a:lnTo>
                  <a:pt x="4237" y="83"/>
                </a:lnTo>
                <a:lnTo>
                  <a:pt x="4237" y="83"/>
                </a:lnTo>
                <a:lnTo>
                  <a:pt x="4237" y="87"/>
                </a:lnTo>
                <a:lnTo>
                  <a:pt x="4229" y="87"/>
                </a:lnTo>
                <a:lnTo>
                  <a:pt x="4233" y="91"/>
                </a:lnTo>
                <a:lnTo>
                  <a:pt x="4233" y="91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33" y="107"/>
                </a:lnTo>
                <a:lnTo>
                  <a:pt x="4229" y="123"/>
                </a:lnTo>
                <a:lnTo>
                  <a:pt x="4221" y="123"/>
                </a:lnTo>
                <a:lnTo>
                  <a:pt x="4221" y="130"/>
                </a:lnTo>
                <a:lnTo>
                  <a:pt x="4213" y="134"/>
                </a:lnTo>
                <a:lnTo>
                  <a:pt x="4217" y="142"/>
                </a:lnTo>
                <a:lnTo>
                  <a:pt x="4210" y="142"/>
                </a:lnTo>
                <a:lnTo>
                  <a:pt x="4210" y="150"/>
                </a:lnTo>
                <a:lnTo>
                  <a:pt x="4206" y="150"/>
                </a:lnTo>
                <a:lnTo>
                  <a:pt x="4206" y="162"/>
                </a:lnTo>
                <a:lnTo>
                  <a:pt x="4206" y="162"/>
                </a:lnTo>
                <a:lnTo>
                  <a:pt x="4202" y="166"/>
                </a:lnTo>
                <a:lnTo>
                  <a:pt x="4202" y="174"/>
                </a:lnTo>
                <a:lnTo>
                  <a:pt x="4202" y="174"/>
                </a:lnTo>
                <a:lnTo>
                  <a:pt x="4202" y="186"/>
                </a:lnTo>
                <a:lnTo>
                  <a:pt x="4202" y="186"/>
                </a:lnTo>
                <a:lnTo>
                  <a:pt x="4202" y="197"/>
                </a:lnTo>
                <a:lnTo>
                  <a:pt x="4198" y="197"/>
                </a:lnTo>
                <a:lnTo>
                  <a:pt x="4202" y="205"/>
                </a:lnTo>
                <a:lnTo>
                  <a:pt x="4202" y="205"/>
                </a:lnTo>
                <a:lnTo>
                  <a:pt x="4202" y="209"/>
                </a:lnTo>
                <a:lnTo>
                  <a:pt x="4202" y="209"/>
                </a:lnTo>
                <a:lnTo>
                  <a:pt x="4198" y="209"/>
                </a:lnTo>
                <a:lnTo>
                  <a:pt x="4202" y="217"/>
                </a:lnTo>
                <a:lnTo>
                  <a:pt x="4198" y="217"/>
                </a:lnTo>
                <a:lnTo>
                  <a:pt x="4202" y="229"/>
                </a:lnTo>
                <a:lnTo>
                  <a:pt x="4202" y="229"/>
                </a:lnTo>
                <a:lnTo>
                  <a:pt x="4198" y="229"/>
                </a:lnTo>
                <a:lnTo>
                  <a:pt x="4202" y="233"/>
                </a:lnTo>
                <a:lnTo>
                  <a:pt x="4198" y="233"/>
                </a:lnTo>
                <a:lnTo>
                  <a:pt x="4202" y="237"/>
                </a:lnTo>
                <a:lnTo>
                  <a:pt x="4198" y="237"/>
                </a:lnTo>
                <a:lnTo>
                  <a:pt x="4198" y="245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61"/>
                </a:lnTo>
                <a:lnTo>
                  <a:pt x="4198" y="272"/>
                </a:lnTo>
                <a:lnTo>
                  <a:pt x="4198" y="288"/>
                </a:lnTo>
                <a:lnTo>
                  <a:pt x="4198" y="288"/>
                </a:lnTo>
                <a:lnTo>
                  <a:pt x="4198" y="288"/>
                </a:lnTo>
                <a:lnTo>
                  <a:pt x="4194" y="292"/>
                </a:lnTo>
                <a:lnTo>
                  <a:pt x="4198" y="300"/>
                </a:lnTo>
                <a:lnTo>
                  <a:pt x="4198" y="324"/>
                </a:lnTo>
                <a:lnTo>
                  <a:pt x="4198" y="324"/>
                </a:lnTo>
                <a:lnTo>
                  <a:pt x="4198" y="324"/>
                </a:lnTo>
                <a:lnTo>
                  <a:pt x="4194" y="324"/>
                </a:lnTo>
                <a:lnTo>
                  <a:pt x="4194" y="336"/>
                </a:lnTo>
                <a:lnTo>
                  <a:pt x="4194" y="375"/>
                </a:lnTo>
                <a:lnTo>
                  <a:pt x="4194" y="375"/>
                </a:lnTo>
                <a:lnTo>
                  <a:pt x="4194" y="387"/>
                </a:lnTo>
                <a:lnTo>
                  <a:pt x="4194" y="438"/>
                </a:lnTo>
                <a:lnTo>
                  <a:pt x="4190" y="438"/>
                </a:lnTo>
                <a:lnTo>
                  <a:pt x="4194" y="450"/>
                </a:lnTo>
                <a:lnTo>
                  <a:pt x="4190" y="513"/>
                </a:lnTo>
                <a:lnTo>
                  <a:pt x="4190" y="517"/>
                </a:lnTo>
                <a:lnTo>
                  <a:pt x="4190" y="529"/>
                </a:lnTo>
                <a:lnTo>
                  <a:pt x="4190" y="604"/>
                </a:lnTo>
                <a:lnTo>
                  <a:pt x="4186" y="604"/>
                </a:lnTo>
                <a:lnTo>
                  <a:pt x="4190" y="620"/>
                </a:lnTo>
                <a:lnTo>
                  <a:pt x="4190" y="679"/>
                </a:lnTo>
                <a:lnTo>
                  <a:pt x="4182" y="679"/>
                </a:lnTo>
                <a:lnTo>
                  <a:pt x="4182" y="667"/>
                </a:lnTo>
                <a:lnTo>
                  <a:pt x="4182" y="371"/>
                </a:lnTo>
                <a:lnTo>
                  <a:pt x="4178" y="371"/>
                </a:lnTo>
                <a:lnTo>
                  <a:pt x="4171" y="371"/>
                </a:lnTo>
                <a:lnTo>
                  <a:pt x="4163" y="367"/>
                </a:lnTo>
                <a:lnTo>
                  <a:pt x="4155" y="367"/>
                </a:lnTo>
                <a:lnTo>
                  <a:pt x="4147" y="367"/>
                </a:lnTo>
                <a:lnTo>
                  <a:pt x="4139" y="367"/>
                </a:lnTo>
                <a:lnTo>
                  <a:pt x="4128" y="367"/>
                </a:lnTo>
                <a:lnTo>
                  <a:pt x="4120" y="367"/>
                </a:lnTo>
                <a:lnTo>
                  <a:pt x="4112" y="367"/>
                </a:lnTo>
                <a:lnTo>
                  <a:pt x="4104" y="367"/>
                </a:lnTo>
                <a:lnTo>
                  <a:pt x="4104" y="359"/>
                </a:lnTo>
                <a:lnTo>
                  <a:pt x="4097" y="359"/>
                </a:lnTo>
                <a:lnTo>
                  <a:pt x="4097" y="371"/>
                </a:lnTo>
                <a:lnTo>
                  <a:pt x="4097" y="371"/>
                </a:lnTo>
                <a:lnTo>
                  <a:pt x="4097" y="371"/>
                </a:lnTo>
                <a:lnTo>
                  <a:pt x="4093" y="371"/>
                </a:lnTo>
                <a:lnTo>
                  <a:pt x="4089" y="355"/>
                </a:lnTo>
                <a:lnTo>
                  <a:pt x="4089" y="355"/>
                </a:lnTo>
                <a:lnTo>
                  <a:pt x="4097" y="355"/>
                </a:lnTo>
                <a:lnTo>
                  <a:pt x="4104" y="355"/>
                </a:lnTo>
                <a:lnTo>
                  <a:pt x="4112" y="359"/>
                </a:lnTo>
                <a:lnTo>
                  <a:pt x="4120" y="359"/>
                </a:lnTo>
                <a:lnTo>
                  <a:pt x="4128" y="359"/>
                </a:lnTo>
                <a:lnTo>
                  <a:pt x="4139" y="359"/>
                </a:lnTo>
                <a:lnTo>
                  <a:pt x="4147" y="359"/>
                </a:lnTo>
                <a:lnTo>
                  <a:pt x="4155" y="359"/>
                </a:lnTo>
                <a:lnTo>
                  <a:pt x="4163" y="359"/>
                </a:lnTo>
                <a:lnTo>
                  <a:pt x="4171" y="359"/>
                </a:lnTo>
                <a:lnTo>
                  <a:pt x="4171" y="367"/>
                </a:lnTo>
                <a:lnTo>
                  <a:pt x="4178" y="367"/>
                </a:lnTo>
                <a:lnTo>
                  <a:pt x="4178" y="359"/>
                </a:lnTo>
                <a:lnTo>
                  <a:pt x="4175" y="355"/>
                </a:lnTo>
                <a:lnTo>
                  <a:pt x="4178" y="355"/>
                </a:lnTo>
                <a:lnTo>
                  <a:pt x="4186" y="355"/>
                </a:lnTo>
                <a:lnTo>
                  <a:pt x="4186" y="351"/>
                </a:lnTo>
                <a:lnTo>
                  <a:pt x="4182" y="351"/>
                </a:lnTo>
                <a:lnTo>
                  <a:pt x="4175" y="351"/>
                </a:lnTo>
                <a:lnTo>
                  <a:pt x="4167" y="347"/>
                </a:lnTo>
                <a:lnTo>
                  <a:pt x="4159" y="347"/>
                </a:lnTo>
                <a:lnTo>
                  <a:pt x="4147" y="347"/>
                </a:lnTo>
                <a:lnTo>
                  <a:pt x="4139" y="347"/>
                </a:lnTo>
                <a:lnTo>
                  <a:pt x="4128" y="347"/>
                </a:lnTo>
                <a:lnTo>
                  <a:pt x="4120" y="347"/>
                </a:lnTo>
                <a:lnTo>
                  <a:pt x="4108" y="347"/>
                </a:lnTo>
                <a:lnTo>
                  <a:pt x="4101" y="347"/>
                </a:lnTo>
                <a:lnTo>
                  <a:pt x="4097" y="351"/>
                </a:lnTo>
                <a:lnTo>
                  <a:pt x="4089" y="351"/>
                </a:lnTo>
                <a:lnTo>
                  <a:pt x="4089" y="351"/>
                </a:lnTo>
                <a:lnTo>
                  <a:pt x="4089" y="347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08"/>
                </a:lnTo>
                <a:lnTo>
                  <a:pt x="4089" y="383"/>
                </a:lnTo>
                <a:lnTo>
                  <a:pt x="4093" y="387"/>
                </a:lnTo>
                <a:lnTo>
                  <a:pt x="4089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6" y="643"/>
                </a:lnTo>
                <a:lnTo>
                  <a:pt x="4062" y="639"/>
                </a:lnTo>
                <a:lnTo>
                  <a:pt x="4062" y="639"/>
                </a:lnTo>
                <a:lnTo>
                  <a:pt x="4042" y="608"/>
                </a:lnTo>
                <a:lnTo>
                  <a:pt x="4046" y="604"/>
                </a:lnTo>
                <a:lnTo>
                  <a:pt x="4050" y="596"/>
                </a:lnTo>
                <a:lnTo>
                  <a:pt x="4054" y="588"/>
                </a:lnTo>
                <a:lnTo>
                  <a:pt x="4058" y="584"/>
                </a:lnTo>
                <a:lnTo>
                  <a:pt x="4058" y="572"/>
                </a:lnTo>
                <a:lnTo>
                  <a:pt x="4058" y="572"/>
                </a:lnTo>
                <a:lnTo>
                  <a:pt x="4058" y="560"/>
                </a:lnTo>
                <a:lnTo>
                  <a:pt x="4054" y="557"/>
                </a:lnTo>
                <a:lnTo>
                  <a:pt x="4050" y="549"/>
                </a:lnTo>
                <a:lnTo>
                  <a:pt x="4046" y="541"/>
                </a:lnTo>
                <a:lnTo>
                  <a:pt x="4034" y="533"/>
                </a:lnTo>
                <a:lnTo>
                  <a:pt x="4034" y="533"/>
                </a:lnTo>
                <a:lnTo>
                  <a:pt x="4031" y="533"/>
                </a:lnTo>
                <a:lnTo>
                  <a:pt x="4031" y="320"/>
                </a:lnTo>
                <a:lnTo>
                  <a:pt x="4031" y="316"/>
                </a:lnTo>
                <a:lnTo>
                  <a:pt x="4042" y="312"/>
                </a:lnTo>
                <a:lnTo>
                  <a:pt x="4046" y="304"/>
                </a:lnTo>
                <a:lnTo>
                  <a:pt x="4050" y="300"/>
                </a:lnTo>
                <a:lnTo>
                  <a:pt x="4050" y="292"/>
                </a:lnTo>
                <a:lnTo>
                  <a:pt x="4054" y="284"/>
                </a:lnTo>
                <a:lnTo>
                  <a:pt x="4054" y="280"/>
                </a:lnTo>
                <a:lnTo>
                  <a:pt x="4054" y="280"/>
                </a:lnTo>
                <a:lnTo>
                  <a:pt x="4050" y="272"/>
                </a:lnTo>
                <a:lnTo>
                  <a:pt x="4046" y="261"/>
                </a:lnTo>
                <a:lnTo>
                  <a:pt x="4042" y="253"/>
                </a:lnTo>
                <a:lnTo>
                  <a:pt x="4038" y="253"/>
                </a:lnTo>
                <a:lnTo>
                  <a:pt x="4031" y="245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25"/>
                </a:lnTo>
                <a:lnTo>
                  <a:pt x="4023" y="225"/>
                </a:lnTo>
                <a:lnTo>
                  <a:pt x="4027" y="225"/>
                </a:lnTo>
                <a:lnTo>
                  <a:pt x="4027" y="225"/>
                </a:lnTo>
                <a:lnTo>
                  <a:pt x="4027" y="221"/>
                </a:lnTo>
                <a:lnTo>
                  <a:pt x="4027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221"/>
                </a:lnTo>
                <a:lnTo>
                  <a:pt x="4023" y="186"/>
                </a:lnTo>
                <a:lnTo>
                  <a:pt x="4023" y="182"/>
                </a:lnTo>
                <a:lnTo>
                  <a:pt x="4027" y="182"/>
                </a:lnTo>
                <a:lnTo>
                  <a:pt x="4027" y="178"/>
                </a:lnTo>
                <a:lnTo>
                  <a:pt x="4027" y="178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4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70"/>
                </a:lnTo>
                <a:lnTo>
                  <a:pt x="4027" y="166"/>
                </a:lnTo>
                <a:lnTo>
                  <a:pt x="4023" y="162"/>
                </a:lnTo>
                <a:lnTo>
                  <a:pt x="4023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62"/>
                </a:lnTo>
                <a:lnTo>
                  <a:pt x="4027" y="158"/>
                </a:lnTo>
                <a:lnTo>
                  <a:pt x="4023" y="158"/>
                </a:lnTo>
                <a:lnTo>
                  <a:pt x="4023" y="158"/>
                </a:lnTo>
                <a:lnTo>
                  <a:pt x="4019" y="158"/>
                </a:lnTo>
                <a:lnTo>
                  <a:pt x="4019" y="158"/>
                </a:lnTo>
                <a:lnTo>
                  <a:pt x="4019" y="123"/>
                </a:lnTo>
                <a:lnTo>
                  <a:pt x="4023" y="119"/>
                </a:lnTo>
                <a:lnTo>
                  <a:pt x="4023" y="119"/>
                </a:lnTo>
                <a:lnTo>
                  <a:pt x="4015" y="115"/>
                </a:lnTo>
                <a:lnTo>
                  <a:pt x="4015" y="79"/>
                </a:lnTo>
                <a:lnTo>
                  <a:pt x="4019" y="79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9" y="75"/>
                </a:lnTo>
                <a:lnTo>
                  <a:pt x="4015" y="75"/>
                </a:lnTo>
                <a:lnTo>
                  <a:pt x="4015" y="75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5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0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11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07" y="75"/>
                </a:lnTo>
                <a:lnTo>
                  <a:pt x="4011" y="79"/>
                </a:lnTo>
                <a:lnTo>
                  <a:pt x="4011" y="79"/>
                </a:lnTo>
                <a:lnTo>
                  <a:pt x="4011" y="79"/>
                </a:lnTo>
                <a:lnTo>
                  <a:pt x="4011" y="115"/>
                </a:lnTo>
                <a:lnTo>
                  <a:pt x="4003" y="119"/>
                </a:lnTo>
                <a:lnTo>
                  <a:pt x="4003" y="119"/>
                </a:lnTo>
                <a:lnTo>
                  <a:pt x="4007" y="119"/>
                </a:lnTo>
                <a:lnTo>
                  <a:pt x="4007" y="158"/>
                </a:lnTo>
                <a:lnTo>
                  <a:pt x="4007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58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2"/>
                </a:lnTo>
                <a:lnTo>
                  <a:pt x="4003" y="166"/>
                </a:lnTo>
                <a:lnTo>
                  <a:pt x="4003" y="166"/>
                </a:lnTo>
                <a:lnTo>
                  <a:pt x="3999" y="170"/>
                </a:lnTo>
                <a:lnTo>
                  <a:pt x="3999" y="170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4"/>
                </a:lnTo>
                <a:lnTo>
                  <a:pt x="3999" y="178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2"/>
                </a:lnTo>
                <a:lnTo>
                  <a:pt x="4003" y="186"/>
                </a:lnTo>
                <a:lnTo>
                  <a:pt x="4003" y="221"/>
                </a:lnTo>
                <a:lnTo>
                  <a:pt x="4003" y="221"/>
                </a:lnTo>
                <a:lnTo>
                  <a:pt x="4003" y="221"/>
                </a:lnTo>
                <a:lnTo>
                  <a:pt x="3999" y="221"/>
                </a:lnTo>
                <a:lnTo>
                  <a:pt x="3999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25"/>
                </a:lnTo>
                <a:lnTo>
                  <a:pt x="4003" y="245"/>
                </a:lnTo>
                <a:lnTo>
                  <a:pt x="3996" y="245"/>
                </a:lnTo>
                <a:lnTo>
                  <a:pt x="3996" y="245"/>
                </a:lnTo>
                <a:lnTo>
                  <a:pt x="3988" y="253"/>
                </a:lnTo>
                <a:lnTo>
                  <a:pt x="3984" y="253"/>
                </a:lnTo>
                <a:lnTo>
                  <a:pt x="3980" y="261"/>
                </a:lnTo>
                <a:lnTo>
                  <a:pt x="3976" y="272"/>
                </a:lnTo>
                <a:lnTo>
                  <a:pt x="3972" y="280"/>
                </a:lnTo>
                <a:lnTo>
                  <a:pt x="3972" y="280"/>
                </a:lnTo>
                <a:lnTo>
                  <a:pt x="3972" y="292"/>
                </a:lnTo>
                <a:lnTo>
                  <a:pt x="3976" y="292"/>
                </a:lnTo>
                <a:lnTo>
                  <a:pt x="3976" y="300"/>
                </a:lnTo>
                <a:lnTo>
                  <a:pt x="3980" y="304"/>
                </a:lnTo>
                <a:lnTo>
                  <a:pt x="3984" y="312"/>
                </a:lnTo>
                <a:lnTo>
                  <a:pt x="3988" y="312"/>
                </a:lnTo>
                <a:lnTo>
                  <a:pt x="3988" y="537"/>
                </a:lnTo>
                <a:lnTo>
                  <a:pt x="3980" y="541"/>
                </a:lnTo>
                <a:lnTo>
                  <a:pt x="3976" y="549"/>
                </a:lnTo>
                <a:lnTo>
                  <a:pt x="3972" y="557"/>
                </a:lnTo>
                <a:lnTo>
                  <a:pt x="3968" y="560"/>
                </a:lnTo>
                <a:lnTo>
                  <a:pt x="3968" y="572"/>
                </a:lnTo>
                <a:lnTo>
                  <a:pt x="3968" y="572"/>
                </a:lnTo>
                <a:lnTo>
                  <a:pt x="3968" y="584"/>
                </a:lnTo>
                <a:lnTo>
                  <a:pt x="3972" y="588"/>
                </a:lnTo>
                <a:lnTo>
                  <a:pt x="3976" y="596"/>
                </a:lnTo>
                <a:lnTo>
                  <a:pt x="3980" y="604"/>
                </a:lnTo>
                <a:lnTo>
                  <a:pt x="3988" y="608"/>
                </a:lnTo>
                <a:lnTo>
                  <a:pt x="3988" y="635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39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84" y="643"/>
                </a:lnTo>
                <a:lnTo>
                  <a:pt x="3914" y="643"/>
                </a:lnTo>
                <a:lnTo>
                  <a:pt x="3914" y="383"/>
                </a:lnTo>
                <a:lnTo>
                  <a:pt x="3914" y="383"/>
                </a:lnTo>
                <a:lnTo>
                  <a:pt x="3914" y="363"/>
                </a:lnTo>
                <a:lnTo>
                  <a:pt x="3926" y="359"/>
                </a:lnTo>
                <a:lnTo>
                  <a:pt x="3926" y="355"/>
                </a:lnTo>
                <a:lnTo>
                  <a:pt x="3914" y="351"/>
                </a:lnTo>
                <a:lnTo>
                  <a:pt x="3906" y="355"/>
                </a:lnTo>
                <a:lnTo>
                  <a:pt x="3898" y="355"/>
                </a:lnTo>
                <a:lnTo>
                  <a:pt x="3894" y="355"/>
                </a:lnTo>
                <a:lnTo>
                  <a:pt x="3887" y="359"/>
                </a:lnTo>
                <a:lnTo>
                  <a:pt x="3879" y="359"/>
                </a:lnTo>
                <a:lnTo>
                  <a:pt x="3871" y="363"/>
                </a:lnTo>
                <a:lnTo>
                  <a:pt x="3867" y="363"/>
                </a:lnTo>
                <a:lnTo>
                  <a:pt x="3859" y="363"/>
                </a:lnTo>
                <a:lnTo>
                  <a:pt x="3852" y="367"/>
                </a:lnTo>
                <a:lnTo>
                  <a:pt x="3844" y="367"/>
                </a:lnTo>
                <a:lnTo>
                  <a:pt x="3840" y="367"/>
                </a:lnTo>
                <a:lnTo>
                  <a:pt x="3832" y="371"/>
                </a:lnTo>
                <a:lnTo>
                  <a:pt x="3820" y="375"/>
                </a:lnTo>
                <a:lnTo>
                  <a:pt x="3820" y="379"/>
                </a:lnTo>
                <a:lnTo>
                  <a:pt x="3824" y="379"/>
                </a:lnTo>
                <a:lnTo>
                  <a:pt x="3824" y="387"/>
                </a:lnTo>
                <a:lnTo>
                  <a:pt x="3820" y="387"/>
                </a:lnTo>
                <a:lnTo>
                  <a:pt x="3820" y="564"/>
                </a:lnTo>
                <a:lnTo>
                  <a:pt x="3809" y="553"/>
                </a:lnTo>
                <a:lnTo>
                  <a:pt x="3809" y="430"/>
                </a:lnTo>
                <a:lnTo>
                  <a:pt x="3809" y="430"/>
                </a:lnTo>
                <a:lnTo>
                  <a:pt x="3809" y="430"/>
                </a:lnTo>
                <a:lnTo>
                  <a:pt x="3801" y="430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95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801" y="343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395"/>
                </a:lnTo>
                <a:lnTo>
                  <a:pt x="3797" y="430"/>
                </a:lnTo>
                <a:lnTo>
                  <a:pt x="3793" y="430"/>
                </a:lnTo>
                <a:lnTo>
                  <a:pt x="3789" y="430"/>
                </a:lnTo>
                <a:lnTo>
                  <a:pt x="3782" y="430"/>
                </a:lnTo>
                <a:lnTo>
                  <a:pt x="3778" y="430"/>
                </a:lnTo>
                <a:lnTo>
                  <a:pt x="3774" y="430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95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4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43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395"/>
                </a:lnTo>
                <a:lnTo>
                  <a:pt x="3770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430"/>
                </a:lnTo>
                <a:lnTo>
                  <a:pt x="3762" y="553"/>
                </a:lnTo>
                <a:lnTo>
                  <a:pt x="3750" y="560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4" y="462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50" y="458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50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46"/>
                </a:lnTo>
                <a:lnTo>
                  <a:pt x="3747" y="434"/>
                </a:lnTo>
                <a:lnTo>
                  <a:pt x="3715" y="442"/>
                </a:lnTo>
                <a:lnTo>
                  <a:pt x="3688" y="458"/>
                </a:lnTo>
                <a:lnTo>
                  <a:pt x="3688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69" y="450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53" y="454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462"/>
                </a:lnTo>
                <a:lnTo>
                  <a:pt x="3645" y="545"/>
                </a:lnTo>
                <a:lnTo>
                  <a:pt x="3618" y="521"/>
                </a:lnTo>
                <a:lnTo>
                  <a:pt x="3599" y="497"/>
                </a:lnTo>
                <a:lnTo>
                  <a:pt x="3599" y="497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62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9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46"/>
                </a:lnTo>
                <a:lnTo>
                  <a:pt x="3595" y="462"/>
                </a:lnTo>
                <a:lnTo>
                  <a:pt x="3591" y="466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50"/>
                </a:lnTo>
                <a:lnTo>
                  <a:pt x="3591" y="466"/>
                </a:lnTo>
                <a:lnTo>
                  <a:pt x="3591" y="466"/>
                </a:lnTo>
                <a:lnTo>
                  <a:pt x="3591" y="466"/>
                </a:lnTo>
                <a:lnTo>
                  <a:pt x="3591" y="501"/>
                </a:lnTo>
                <a:lnTo>
                  <a:pt x="3587" y="501"/>
                </a:lnTo>
                <a:lnTo>
                  <a:pt x="3587" y="553"/>
                </a:lnTo>
                <a:lnTo>
                  <a:pt x="3568" y="572"/>
                </a:lnTo>
                <a:lnTo>
                  <a:pt x="3568" y="399"/>
                </a:lnTo>
                <a:lnTo>
                  <a:pt x="3560" y="395"/>
                </a:lnTo>
                <a:lnTo>
                  <a:pt x="3560" y="347"/>
                </a:lnTo>
                <a:lnTo>
                  <a:pt x="3556" y="343"/>
                </a:lnTo>
                <a:lnTo>
                  <a:pt x="3556" y="320"/>
                </a:lnTo>
                <a:lnTo>
                  <a:pt x="3544" y="316"/>
                </a:lnTo>
                <a:lnTo>
                  <a:pt x="3544" y="296"/>
                </a:lnTo>
                <a:lnTo>
                  <a:pt x="3540" y="292"/>
                </a:lnTo>
                <a:lnTo>
                  <a:pt x="3540" y="284"/>
                </a:lnTo>
                <a:lnTo>
                  <a:pt x="3540" y="284"/>
                </a:lnTo>
                <a:lnTo>
                  <a:pt x="3536" y="284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6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45"/>
                </a:lnTo>
                <a:lnTo>
                  <a:pt x="3533" y="284"/>
                </a:lnTo>
                <a:lnTo>
                  <a:pt x="3533" y="284"/>
                </a:lnTo>
                <a:lnTo>
                  <a:pt x="3533" y="292"/>
                </a:lnTo>
                <a:lnTo>
                  <a:pt x="3525" y="296"/>
                </a:lnTo>
                <a:lnTo>
                  <a:pt x="3525" y="312"/>
                </a:lnTo>
                <a:lnTo>
                  <a:pt x="3490" y="312"/>
                </a:lnTo>
                <a:lnTo>
                  <a:pt x="3455" y="316"/>
                </a:lnTo>
                <a:lnTo>
                  <a:pt x="3455" y="340"/>
                </a:lnTo>
                <a:lnTo>
                  <a:pt x="3439" y="343"/>
                </a:lnTo>
                <a:lnTo>
                  <a:pt x="3439" y="391"/>
                </a:lnTo>
                <a:lnTo>
                  <a:pt x="3424" y="391"/>
                </a:lnTo>
                <a:lnTo>
                  <a:pt x="3428" y="651"/>
                </a:lnTo>
                <a:lnTo>
                  <a:pt x="3408" y="659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8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4" y="383"/>
                </a:lnTo>
                <a:lnTo>
                  <a:pt x="3400" y="383"/>
                </a:lnTo>
                <a:lnTo>
                  <a:pt x="3400" y="383"/>
                </a:lnTo>
                <a:lnTo>
                  <a:pt x="3400" y="383"/>
                </a:lnTo>
                <a:lnTo>
                  <a:pt x="3396" y="379"/>
                </a:lnTo>
                <a:lnTo>
                  <a:pt x="3396" y="379"/>
                </a:lnTo>
                <a:lnTo>
                  <a:pt x="3392" y="379"/>
                </a:lnTo>
                <a:lnTo>
                  <a:pt x="3334" y="379"/>
                </a:lnTo>
                <a:lnTo>
                  <a:pt x="3330" y="379"/>
                </a:lnTo>
                <a:lnTo>
                  <a:pt x="3326" y="379"/>
                </a:lnTo>
                <a:lnTo>
                  <a:pt x="3326" y="379"/>
                </a:lnTo>
                <a:lnTo>
                  <a:pt x="3322" y="379"/>
                </a:lnTo>
                <a:lnTo>
                  <a:pt x="3322" y="379"/>
                </a:lnTo>
                <a:lnTo>
                  <a:pt x="3319" y="379"/>
                </a:lnTo>
                <a:lnTo>
                  <a:pt x="3319" y="379"/>
                </a:lnTo>
                <a:lnTo>
                  <a:pt x="3319" y="383"/>
                </a:lnTo>
                <a:lnTo>
                  <a:pt x="3319" y="383"/>
                </a:lnTo>
                <a:lnTo>
                  <a:pt x="3315" y="383"/>
                </a:lnTo>
                <a:lnTo>
                  <a:pt x="3322" y="695"/>
                </a:lnTo>
                <a:lnTo>
                  <a:pt x="3319" y="695"/>
                </a:lnTo>
                <a:lnTo>
                  <a:pt x="3319" y="525"/>
                </a:lnTo>
                <a:lnTo>
                  <a:pt x="3311" y="525"/>
                </a:lnTo>
                <a:lnTo>
                  <a:pt x="3311" y="521"/>
                </a:lnTo>
                <a:lnTo>
                  <a:pt x="3311" y="521"/>
                </a:lnTo>
                <a:lnTo>
                  <a:pt x="3311" y="521"/>
                </a:lnTo>
                <a:lnTo>
                  <a:pt x="3307" y="517"/>
                </a:lnTo>
                <a:lnTo>
                  <a:pt x="3303" y="517"/>
                </a:lnTo>
                <a:lnTo>
                  <a:pt x="3295" y="517"/>
                </a:lnTo>
                <a:lnTo>
                  <a:pt x="3287" y="517"/>
                </a:lnTo>
                <a:lnTo>
                  <a:pt x="3284" y="517"/>
                </a:lnTo>
                <a:lnTo>
                  <a:pt x="3276" y="517"/>
                </a:lnTo>
                <a:lnTo>
                  <a:pt x="3272" y="517"/>
                </a:lnTo>
                <a:lnTo>
                  <a:pt x="3268" y="517"/>
                </a:lnTo>
                <a:lnTo>
                  <a:pt x="3268" y="517"/>
                </a:lnTo>
                <a:lnTo>
                  <a:pt x="3268" y="430"/>
                </a:lnTo>
                <a:lnTo>
                  <a:pt x="3252" y="426"/>
                </a:lnTo>
                <a:lnTo>
                  <a:pt x="3182" y="414"/>
                </a:lnTo>
                <a:lnTo>
                  <a:pt x="3175" y="411"/>
                </a:lnTo>
                <a:lnTo>
                  <a:pt x="3175" y="529"/>
                </a:lnTo>
                <a:lnTo>
                  <a:pt x="3163" y="529"/>
                </a:lnTo>
                <a:lnTo>
                  <a:pt x="3163" y="509"/>
                </a:lnTo>
                <a:lnTo>
                  <a:pt x="3163" y="509"/>
                </a:lnTo>
                <a:lnTo>
                  <a:pt x="3163" y="509"/>
                </a:lnTo>
                <a:lnTo>
                  <a:pt x="3159" y="509"/>
                </a:lnTo>
                <a:lnTo>
                  <a:pt x="3159" y="470"/>
                </a:lnTo>
                <a:lnTo>
                  <a:pt x="3159" y="470"/>
                </a:lnTo>
                <a:lnTo>
                  <a:pt x="3159" y="458"/>
                </a:lnTo>
                <a:lnTo>
                  <a:pt x="3155" y="458"/>
                </a:lnTo>
                <a:lnTo>
                  <a:pt x="3155" y="458"/>
                </a:lnTo>
                <a:lnTo>
                  <a:pt x="3151" y="458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22"/>
                </a:lnTo>
                <a:lnTo>
                  <a:pt x="3151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7" y="458"/>
                </a:lnTo>
                <a:lnTo>
                  <a:pt x="3143" y="462"/>
                </a:lnTo>
                <a:lnTo>
                  <a:pt x="3143" y="462"/>
                </a:lnTo>
                <a:lnTo>
                  <a:pt x="3143" y="470"/>
                </a:lnTo>
                <a:lnTo>
                  <a:pt x="3143" y="470"/>
                </a:lnTo>
                <a:lnTo>
                  <a:pt x="3140" y="470"/>
                </a:lnTo>
                <a:lnTo>
                  <a:pt x="3136" y="470"/>
                </a:lnTo>
                <a:lnTo>
                  <a:pt x="3132" y="470"/>
                </a:lnTo>
                <a:lnTo>
                  <a:pt x="3128" y="470"/>
                </a:lnTo>
                <a:lnTo>
                  <a:pt x="3124" y="470"/>
                </a:lnTo>
                <a:lnTo>
                  <a:pt x="3120" y="470"/>
                </a:lnTo>
                <a:lnTo>
                  <a:pt x="3116" y="470"/>
                </a:lnTo>
                <a:lnTo>
                  <a:pt x="3112" y="470"/>
                </a:lnTo>
                <a:lnTo>
                  <a:pt x="3108" y="470"/>
                </a:lnTo>
                <a:lnTo>
                  <a:pt x="3105" y="470"/>
                </a:lnTo>
                <a:lnTo>
                  <a:pt x="3101" y="470"/>
                </a:lnTo>
                <a:lnTo>
                  <a:pt x="3101" y="462"/>
                </a:lnTo>
                <a:lnTo>
                  <a:pt x="3101" y="462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101" y="458"/>
                </a:lnTo>
                <a:lnTo>
                  <a:pt x="3097" y="458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22"/>
                </a:lnTo>
                <a:lnTo>
                  <a:pt x="3097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58"/>
                </a:lnTo>
                <a:lnTo>
                  <a:pt x="3093" y="470"/>
                </a:lnTo>
                <a:lnTo>
                  <a:pt x="3089" y="470"/>
                </a:lnTo>
                <a:lnTo>
                  <a:pt x="3089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509"/>
                </a:lnTo>
                <a:lnTo>
                  <a:pt x="3085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7" y="639"/>
                </a:lnTo>
                <a:lnTo>
                  <a:pt x="3073" y="643"/>
                </a:lnTo>
                <a:lnTo>
                  <a:pt x="3073" y="643"/>
                </a:lnTo>
                <a:lnTo>
                  <a:pt x="3073" y="663"/>
                </a:lnTo>
                <a:lnTo>
                  <a:pt x="3050" y="663"/>
                </a:lnTo>
                <a:lnTo>
                  <a:pt x="3050" y="647"/>
                </a:lnTo>
                <a:lnTo>
                  <a:pt x="3050" y="647"/>
                </a:lnTo>
                <a:lnTo>
                  <a:pt x="3050" y="647"/>
                </a:lnTo>
                <a:lnTo>
                  <a:pt x="3046" y="647"/>
                </a:lnTo>
                <a:lnTo>
                  <a:pt x="2949" y="647"/>
                </a:lnTo>
                <a:lnTo>
                  <a:pt x="2949" y="624"/>
                </a:lnTo>
                <a:lnTo>
                  <a:pt x="2972" y="616"/>
                </a:lnTo>
                <a:lnTo>
                  <a:pt x="3000" y="608"/>
                </a:lnTo>
                <a:lnTo>
                  <a:pt x="3027" y="592"/>
                </a:lnTo>
                <a:lnTo>
                  <a:pt x="3038" y="584"/>
                </a:lnTo>
                <a:lnTo>
                  <a:pt x="3066" y="564"/>
                </a:lnTo>
                <a:lnTo>
                  <a:pt x="3066" y="560"/>
                </a:lnTo>
                <a:lnTo>
                  <a:pt x="2992" y="560"/>
                </a:lnTo>
                <a:lnTo>
                  <a:pt x="2992" y="560"/>
                </a:lnTo>
                <a:lnTo>
                  <a:pt x="2766" y="564"/>
                </a:lnTo>
                <a:lnTo>
                  <a:pt x="2758" y="560"/>
                </a:lnTo>
                <a:lnTo>
                  <a:pt x="2688" y="560"/>
                </a:lnTo>
                <a:lnTo>
                  <a:pt x="2688" y="564"/>
                </a:lnTo>
                <a:lnTo>
                  <a:pt x="2716" y="584"/>
                </a:lnTo>
                <a:lnTo>
                  <a:pt x="2747" y="600"/>
                </a:lnTo>
                <a:lnTo>
                  <a:pt x="2778" y="612"/>
                </a:lnTo>
                <a:lnTo>
                  <a:pt x="2809" y="624"/>
                </a:lnTo>
                <a:lnTo>
                  <a:pt x="2809" y="671"/>
                </a:lnTo>
                <a:lnTo>
                  <a:pt x="2731" y="671"/>
                </a:lnTo>
                <a:lnTo>
                  <a:pt x="2731" y="663"/>
                </a:lnTo>
                <a:lnTo>
                  <a:pt x="2727" y="663"/>
                </a:lnTo>
                <a:lnTo>
                  <a:pt x="2716" y="663"/>
                </a:lnTo>
                <a:lnTo>
                  <a:pt x="2700" y="663"/>
                </a:lnTo>
                <a:lnTo>
                  <a:pt x="2692" y="663"/>
                </a:lnTo>
                <a:lnTo>
                  <a:pt x="2688" y="699"/>
                </a:lnTo>
                <a:lnTo>
                  <a:pt x="2688" y="742"/>
                </a:lnTo>
                <a:lnTo>
                  <a:pt x="2560" y="742"/>
                </a:lnTo>
                <a:lnTo>
                  <a:pt x="2560" y="549"/>
                </a:lnTo>
                <a:lnTo>
                  <a:pt x="2560" y="549"/>
                </a:lnTo>
                <a:lnTo>
                  <a:pt x="2560" y="533"/>
                </a:lnTo>
                <a:lnTo>
                  <a:pt x="2572" y="525"/>
                </a:lnTo>
                <a:lnTo>
                  <a:pt x="2572" y="521"/>
                </a:lnTo>
                <a:lnTo>
                  <a:pt x="2560" y="521"/>
                </a:lnTo>
                <a:lnTo>
                  <a:pt x="2552" y="521"/>
                </a:lnTo>
                <a:lnTo>
                  <a:pt x="2544" y="525"/>
                </a:lnTo>
                <a:lnTo>
                  <a:pt x="2537" y="525"/>
                </a:lnTo>
                <a:lnTo>
                  <a:pt x="2529" y="525"/>
                </a:lnTo>
                <a:lnTo>
                  <a:pt x="2525" y="529"/>
                </a:lnTo>
                <a:lnTo>
                  <a:pt x="2517" y="529"/>
                </a:lnTo>
                <a:lnTo>
                  <a:pt x="2509" y="533"/>
                </a:lnTo>
                <a:lnTo>
                  <a:pt x="2502" y="533"/>
                </a:lnTo>
                <a:lnTo>
                  <a:pt x="2498" y="533"/>
                </a:lnTo>
                <a:lnTo>
                  <a:pt x="2490" y="537"/>
                </a:lnTo>
                <a:lnTo>
                  <a:pt x="2482" y="537"/>
                </a:lnTo>
                <a:lnTo>
                  <a:pt x="2474" y="537"/>
                </a:lnTo>
                <a:lnTo>
                  <a:pt x="2467" y="545"/>
                </a:lnTo>
                <a:lnTo>
                  <a:pt x="2467" y="549"/>
                </a:lnTo>
                <a:lnTo>
                  <a:pt x="2470" y="549"/>
                </a:lnTo>
                <a:lnTo>
                  <a:pt x="2470" y="553"/>
                </a:lnTo>
                <a:lnTo>
                  <a:pt x="2467" y="557"/>
                </a:lnTo>
                <a:lnTo>
                  <a:pt x="2463" y="734"/>
                </a:lnTo>
                <a:lnTo>
                  <a:pt x="2455" y="722"/>
                </a:lnTo>
                <a:lnTo>
                  <a:pt x="2455" y="600"/>
                </a:lnTo>
                <a:lnTo>
                  <a:pt x="2451" y="600"/>
                </a:lnTo>
                <a:lnTo>
                  <a:pt x="2451" y="600"/>
                </a:lnTo>
                <a:lnTo>
                  <a:pt x="2447" y="600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4"/>
                </a:lnTo>
                <a:lnTo>
                  <a:pt x="2447" y="560"/>
                </a:lnTo>
                <a:lnTo>
                  <a:pt x="2447" y="560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7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09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0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564"/>
                </a:lnTo>
                <a:lnTo>
                  <a:pt x="2443" y="600"/>
                </a:lnTo>
                <a:lnTo>
                  <a:pt x="2439" y="600"/>
                </a:lnTo>
                <a:lnTo>
                  <a:pt x="2435" y="600"/>
                </a:lnTo>
                <a:lnTo>
                  <a:pt x="2424" y="600"/>
                </a:lnTo>
                <a:lnTo>
                  <a:pt x="2420" y="600"/>
                </a:lnTo>
                <a:lnTo>
                  <a:pt x="2416" y="600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60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09"/>
                </a:lnTo>
                <a:lnTo>
                  <a:pt x="2416" y="560"/>
                </a:lnTo>
                <a:lnTo>
                  <a:pt x="2416" y="560"/>
                </a:lnTo>
                <a:lnTo>
                  <a:pt x="2412" y="560"/>
                </a:lnTo>
                <a:lnTo>
                  <a:pt x="2412" y="560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2" y="564"/>
                </a:lnTo>
                <a:lnTo>
                  <a:pt x="2416" y="564"/>
                </a:lnTo>
                <a:lnTo>
                  <a:pt x="2416" y="564"/>
                </a:lnTo>
                <a:lnTo>
                  <a:pt x="2416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600"/>
                </a:lnTo>
                <a:lnTo>
                  <a:pt x="2404" y="722"/>
                </a:lnTo>
                <a:lnTo>
                  <a:pt x="2396" y="730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96" y="628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16"/>
                </a:lnTo>
                <a:lnTo>
                  <a:pt x="2389" y="604"/>
                </a:lnTo>
                <a:lnTo>
                  <a:pt x="2358" y="612"/>
                </a:lnTo>
                <a:lnTo>
                  <a:pt x="2330" y="624"/>
                </a:lnTo>
                <a:lnTo>
                  <a:pt x="2330" y="620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315" y="616"/>
                </a:lnTo>
                <a:lnTo>
                  <a:pt x="2299" y="620"/>
                </a:lnTo>
                <a:lnTo>
                  <a:pt x="2299" y="620"/>
                </a:lnTo>
                <a:lnTo>
                  <a:pt x="2299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95" y="620"/>
                </a:lnTo>
                <a:lnTo>
                  <a:pt x="2288" y="628"/>
                </a:lnTo>
                <a:lnTo>
                  <a:pt x="2288" y="628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631"/>
                </a:lnTo>
                <a:lnTo>
                  <a:pt x="2288" y="714"/>
                </a:lnTo>
                <a:lnTo>
                  <a:pt x="2264" y="687"/>
                </a:lnTo>
                <a:lnTo>
                  <a:pt x="2245" y="667"/>
                </a:lnTo>
                <a:lnTo>
                  <a:pt x="2241" y="667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31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16"/>
                </a:lnTo>
                <a:lnTo>
                  <a:pt x="2241" y="631"/>
                </a:lnTo>
                <a:lnTo>
                  <a:pt x="2233" y="631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16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31"/>
                </a:lnTo>
                <a:lnTo>
                  <a:pt x="2233" y="667"/>
                </a:lnTo>
                <a:lnTo>
                  <a:pt x="2229" y="667"/>
                </a:lnTo>
                <a:lnTo>
                  <a:pt x="2229" y="722"/>
                </a:lnTo>
                <a:lnTo>
                  <a:pt x="2210" y="738"/>
                </a:lnTo>
                <a:lnTo>
                  <a:pt x="2210" y="675"/>
                </a:lnTo>
                <a:lnTo>
                  <a:pt x="2206" y="671"/>
                </a:lnTo>
                <a:lnTo>
                  <a:pt x="2206" y="624"/>
                </a:lnTo>
                <a:lnTo>
                  <a:pt x="2198" y="620"/>
                </a:lnTo>
                <a:lnTo>
                  <a:pt x="2198" y="596"/>
                </a:lnTo>
                <a:lnTo>
                  <a:pt x="2190" y="592"/>
                </a:lnTo>
                <a:lnTo>
                  <a:pt x="2190" y="572"/>
                </a:lnTo>
                <a:lnTo>
                  <a:pt x="2182" y="572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60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82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25"/>
                </a:lnTo>
                <a:lnTo>
                  <a:pt x="2179" y="560"/>
                </a:lnTo>
                <a:lnTo>
                  <a:pt x="2175" y="560"/>
                </a:lnTo>
                <a:lnTo>
                  <a:pt x="2175" y="572"/>
                </a:lnTo>
                <a:lnTo>
                  <a:pt x="2171" y="572"/>
                </a:lnTo>
                <a:lnTo>
                  <a:pt x="2171" y="588"/>
                </a:lnTo>
                <a:lnTo>
                  <a:pt x="2132" y="588"/>
                </a:lnTo>
                <a:lnTo>
                  <a:pt x="2101" y="592"/>
                </a:lnTo>
                <a:lnTo>
                  <a:pt x="2101" y="616"/>
                </a:lnTo>
                <a:lnTo>
                  <a:pt x="2081" y="620"/>
                </a:lnTo>
                <a:lnTo>
                  <a:pt x="2085" y="667"/>
                </a:lnTo>
                <a:lnTo>
                  <a:pt x="2066" y="671"/>
                </a:lnTo>
                <a:lnTo>
                  <a:pt x="2070" y="742"/>
                </a:lnTo>
                <a:lnTo>
                  <a:pt x="2054" y="742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50" y="628"/>
                </a:lnTo>
                <a:lnTo>
                  <a:pt x="2046" y="628"/>
                </a:lnTo>
                <a:lnTo>
                  <a:pt x="2046" y="628"/>
                </a:lnTo>
                <a:lnTo>
                  <a:pt x="2046" y="624"/>
                </a:lnTo>
                <a:lnTo>
                  <a:pt x="2042" y="624"/>
                </a:lnTo>
                <a:lnTo>
                  <a:pt x="2042" y="624"/>
                </a:lnTo>
                <a:lnTo>
                  <a:pt x="2039" y="624"/>
                </a:lnTo>
                <a:lnTo>
                  <a:pt x="2039" y="624"/>
                </a:lnTo>
                <a:lnTo>
                  <a:pt x="1976" y="624"/>
                </a:lnTo>
                <a:lnTo>
                  <a:pt x="1976" y="624"/>
                </a:lnTo>
                <a:lnTo>
                  <a:pt x="1972" y="624"/>
                </a:lnTo>
                <a:lnTo>
                  <a:pt x="1968" y="624"/>
                </a:lnTo>
                <a:lnTo>
                  <a:pt x="1968" y="624"/>
                </a:lnTo>
                <a:lnTo>
                  <a:pt x="1965" y="624"/>
                </a:lnTo>
                <a:lnTo>
                  <a:pt x="1965" y="624"/>
                </a:lnTo>
                <a:lnTo>
                  <a:pt x="1961" y="624"/>
                </a:lnTo>
                <a:lnTo>
                  <a:pt x="1961" y="624"/>
                </a:lnTo>
                <a:lnTo>
                  <a:pt x="1961" y="628"/>
                </a:lnTo>
                <a:lnTo>
                  <a:pt x="1961" y="628"/>
                </a:lnTo>
                <a:lnTo>
                  <a:pt x="1965" y="742"/>
                </a:lnTo>
                <a:lnTo>
                  <a:pt x="1961" y="742"/>
                </a:lnTo>
                <a:lnTo>
                  <a:pt x="1961" y="714"/>
                </a:lnTo>
                <a:lnTo>
                  <a:pt x="1957" y="714"/>
                </a:lnTo>
                <a:lnTo>
                  <a:pt x="1957" y="710"/>
                </a:lnTo>
                <a:lnTo>
                  <a:pt x="1953" y="710"/>
                </a:lnTo>
                <a:lnTo>
                  <a:pt x="1953" y="710"/>
                </a:lnTo>
                <a:lnTo>
                  <a:pt x="1949" y="706"/>
                </a:lnTo>
                <a:lnTo>
                  <a:pt x="1945" y="706"/>
                </a:lnTo>
                <a:lnTo>
                  <a:pt x="1941" y="706"/>
                </a:lnTo>
                <a:lnTo>
                  <a:pt x="1933" y="706"/>
                </a:lnTo>
                <a:lnTo>
                  <a:pt x="1926" y="706"/>
                </a:lnTo>
                <a:lnTo>
                  <a:pt x="1922" y="706"/>
                </a:lnTo>
                <a:lnTo>
                  <a:pt x="1918" y="706"/>
                </a:lnTo>
                <a:lnTo>
                  <a:pt x="1914" y="706"/>
                </a:lnTo>
                <a:lnTo>
                  <a:pt x="1910" y="706"/>
                </a:lnTo>
                <a:lnTo>
                  <a:pt x="1914" y="620"/>
                </a:lnTo>
                <a:lnTo>
                  <a:pt x="1898" y="620"/>
                </a:lnTo>
                <a:lnTo>
                  <a:pt x="1828" y="604"/>
                </a:lnTo>
                <a:lnTo>
                  <a:pt x="1817" y="600"/>
                </a:lnTo>
                <a:lnTo>
                  <a:pt x="1817" y="718"/>
                </a:lnTo>
                <a:lnTo>
                  <a:pt x="1809" y="718"/>
                </a:lnTo>
                <a:lnTo>
                  <a:pt x="1809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5" y="699"/>
                </a:lnTo>
                <a:lnTo>
                  <a:pt x="1801" y="659"/>
                </a:lnTo>
                <a:lnTo>
                  <a:pt x="1801" y="659"/>
                </a:lnTo>
                <a:lnTo>
                  <a:pt x="1801" y="647"/>
                </a:lnTo>
                <a:lnTo>
                  <a:pt x="1801" y="647"/>
                </a:lnTo>
                <a:lnTo>
                  <a:pt x="1801" y="647"/>
                </a:lnTo>
                <a:lnTo>
                  <a:pt x="1797" y="647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12"/>
                </a:lnTo>
                <a:lnTo>
                  <a:pt x="1797" y="647"/>
                </a:lnTo>
                <a:lnTo>
                  <a:pt x="1793" y="647"/>
                </a:lnTo>
                <a:lnTo>
                  <a:pt x="1793" y="647"/>
                </a:lnTo>
                <a:lnTo>
                  <a:pt x="1790" y="647"/>
                </a:lnTo>
                <a:lnTo>
                  <a:pt x="1790" y="647"/>
                </a:lnTo>
                <a:lnTo>
                  <a:pt x="1790" y="651"/>
                </a:lnTo>
                <a:lnTo>
                  <a:pt x="1790" y="651"/>
                </a:lnTo>
                <a:lnTo>
                  <a:pt x="1790" y="659"/>
                </a:lnTo>
                <a:lnTo>
                  <a:pt x="1786" y="659"/>
                </a:lnTo>
                <a:lnTo>
                  <a:pt x="1782" y="659"/>
                </a:lnTo>
                <a:lnTo>
                  <a:pt x="1778" y="659"/>
                </a:lnTo>
                <a:lnTo>
                  <a:pt x="1774" y="659"/>
                </a:lnTo>
                <a:lnTo>
                  <a:pt x="1770" y="659"/>
                </a:lnTo>
                <a:lnTo>
                  <a:pt x="1766" y="659"/>
                </a:lnTo>
                <a:lnTo>
                  <a:pt x="1766" y="659"/>
                </a:lnTo>
                <a:lnTo>
                  <a:pt x="1762" y="659"/>
                </a:lnTo>
                <a:lnTo>
                  <a:pt x="1758" y="659"/>
                </a:lnTo>
                <a:lnTo>
                  <a:pt x="1755" y="659"/>
                </a:lnTo>
                <a:lnTo>
                  <a:pt x="1751" y="659"/>
                </a:lnTo>
                <a:lnTo>
                  <a:pt x="1747" y="659"/>
                </a:lnTo>
                <a:lnTo>
                  <a:pt x="1747" y="651"/>
                </a:lnTo>
                <a:lnTo>
                  <a:pt x="1747" y="651"/>
                </a:lnTo>
                <a:lnTo>
                  <a:pt x="1747" y="647"/>
                </a:lnTo>
                <a:lnTo>
                  <a:pt x="1747" y="647"/>
                </a:lnTo>
                <a:lnTo>
                  <a:pt x="1743" y="647"/>
                </a:lnTo>
                <a:lnTo>
                  <a:pt x="1743" y="647"/>
                </a:lnTo>
                <a:lnTo>
                  <a:pt x="1739" y="647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12"/>
                </a:lnTo>
                <a:lnTo>
                  <a:pt x="1739" y="647"/>
                </a:lnTo>
                <a:lnTo>
                  <a:pt x="1739" y="647"/>
                </a:lnTo>
                <a:lnTo>
                  <a:pt x="1739" y="647"/>
                </a:lnTo>
                <a:lnTo>
                  <a:pt x="1735" y="647"/>
                </a:lnTo>
                <a:lnTo>
                  <a:pt x="1735" y="659"/>
                </a:lnTo>
                <a:lnTo>
                  <a:pt x="1735" y="659"/>
                </a:lnTo>
                <a:lnTo>
                  <a:pt x="1735" y="699"/>
                </a:lnTo>
                <a:lnTo>
                  <a:pt x="1731" y="699"/>
                </a:lnTo>
                <a:lnTo>
                  <a:pt x="1731" y="699"/>
                </a:lnTo>
                <a:lnTo>
                  <a:pt x="1727" y="699"/>
                </a:lnTo>
                <a:lnTo>
                  <a:pt x="1727" y="742"/>
                </a:lnTo>
                <a:lnTo>
                  <a:pt x="1649" y="742"/>
                </a:lnTo>
                <a:lnTo>
                  <a:pt x="1649" y="624"/>
                </a:lnTo>
                <a:lnTo>
                  <a:pt x="1649" y="624"/>
                </a:lnTo>
                <a:lnTo>
                  <a:pt x="1649" y="604"/>
                </a:lnTo>
                <a:lnTo>
                  <a:pt x="1661" y="600"/>
                </a:lnTo>
                <a:lnTo>
                  <a:pt x="1661" y="596"/>
                </a:lnTo>
                <a:lnTo>
                  <a:pt x="1649" y="592"/>
                </a:lnTo>
                <a:lnTo>
                  <a:pt x="1642" y="596"/>
                </a:lnTo>
                <a:lnTo>
                  <a:pt x="1634" y="596"/>
                </a:lnTo>
                <a:lnTo>
                  <a:pt x="1626" y="600"/>
                </a:lnTo>
                <a:lnTo>
                  <a:pt x="1618" y="600"/>
                </a:lnTo>
                <a:lnTo>
                  <a:pt x="1614" y="600"/>
                </a:lnTo>
                <a:lnTo>
                  <a:pt x="1607" y="604"/>
                </a:lnTo>
                <a:lnTo>
                  <a:pt x="1599" y="604"/>
                </a:lnTo>
                <a:lnTo>
                  <a:pt x="1591" y="604"/>
                </a:lnTo>
                <a:lnTo>
                  <a:pt x="1587" y="608"/>
                </a:lnTo>
                <a:lnTo>
                  <a:pt x="1579" y="608"/>
                </a:lnTo>
                <a:lnTo>
                  <a:pt x="1572" y="608"/>
                </a:lnTo>
                <a:lnTo>
                  <a:pt x="1564" y="612"/>
                </a:lnTo>
                <a:lnTo>
                  <a:pt x="1556" y="616"/>
                </a:lnTo>
                <a:lnTo>
                  <a:pt x="1556" y="620"/>
                </a:lnTo>
                <a:lnTo>
                  <a:pt x="1560" y="620"/>
                </a:lnTo>
                <a:lnTo>
                  <a:pt x="1560" y="628"/>
                </a:lnTo>
                <a:lnTo>
                  <a:pt x="1556" y="628"/>
                </a:lnTo>
                <a:lnTo>
                  <a:pt x="1552" y="742"/>
                </a:lnTo>
                <a:lnTo>
                  <a:pt x="1544" y="742"/>
                </a:lnTo>
                <a:lnTo>
                  <a:pt x="1544" y="671"/>
                </a:lnTo>
                <a:lnTo>
                  <a:pt x="1541" y="671"/>
                </a:lnTo>
                <a:lnTo>
                  <a:pt x="1541" y="671"/>
                </a:lnTo>
                <a:lnTo>
                  <a:pt x="1537" y="671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635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7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584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35"/>
                </a:lnTo>
                <a:lnTo>
                  <a:pt x="1533" y="671"/>
                </a:lnTo>
                <a:lnTo>
                  <a:pt x="1529" y="671"/>
                </a:lnTo>
                <a:lnTo>
                  <a:pt x="1525" y="671"/>
                </a:lnTo>
                <a:lnTo>
                  <a:pt x="1513" y="671"/>
                </a:lnTo>
                <a:lnTo>
                  <a:pt x="1509" y="671"/>
                </a:lnTo>
                <a:lnTo>
                  <a:pt x="1506" y="671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584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2" y="635"/>
                </a:lnTo>
                <a:lnTo>
                  <a:pt x="1506" y="635"/>
                </a:lnTo>
                <a:lnTo>
                  <a:pt x="1506" y="635"/>
                </a:lnTo>
                <a:lnTo>
                  <a:pt x="1506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671"/>
                </a:lnTo>
                <a:lnTo>
                  <a:pt x="1494" y="742"/>
                </a:lnTo>
                <a:lnTo>
                  <a:pt x="1486" y="74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702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86" y="699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91"/>
                </a:lnTo>
                <a:lnTo>
                  <a:pt x="1478" y="675"/>
                </a:lnTo>
                <a:lnTo>
                  <a:pt x="1447" y="683"/>
                </a:lnTo>
                <a:lnTo>
                  <a:pt x="1420" y="699"/>
                </a:lnTo>
                <a:lnTo>
                  <a:pt x="1420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404" y="691"/>
                </a:lnTo>
                <a:lnTo>
                  <a:pt x="1389" y="695"/>
                </a:lnTo>
                <a:lnTo>
                  <a:pt x="1389" y="695"/>
                </a:lnTo>
                <a:lnTo>
                  <a:pt x="1389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85" y="695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02"/>
                </a:lnTo>
                <a:lnTo>
                  <a:pt x="1377" y="742"/>
                </a:lnTo>
                <a:lnTo>
                  <a:pt x="1338" y="742"/>
                </a:lnTo>
                <a:lnTo>
                  <a:pt x="1338" y="631"/>
                </a:lnTo>
                <a:lnTo>
                  <a:pt x="1350" y="624"/>
                </a:lnTo>
                <a:lnTo>
                  <a:pt x="1350" y="620"/>
                </a:lnTo>
                <a:lnTo>
                  <a:pt x="1338" y="620"/>
                </a:lnTo>
                <a:lnTo>
                  <a:pt x="1338" y="604"/>
                </a:lnTo>
                <a:lnTo>
                  <a:pt x="1338" y="604"/>
                </a:lnTo>
                <a:lnTo>
                  <a:pt x="1338" y="620"/>
                </a:lnTo>
                <a:lnTo>
                  <a:pt x="1330" y="620"/>
                </a:lnTo>
                <a:lnTo>
                  <a:pt x="1323" y="620"/>
                </a:lnTo>
                <a:lnTo>
                  <a:pt x="1315" y="624"/>
                </a:lnTo>
                <a:lnTo>
                  <a:pt x="1311" y="580"/>
                </a:lnTo>
                <a:lnTo>
                  <a:pt x="1303" y="584"/>
                </a:lnTo>
                <a:lnTo>
                  <a:pt x="1295" y="584"/>
                </a:lnTo>
                <a:lnTo>
                  <a:pt x="1288" y="584"/>
                </a:lnTo>
                <a:lnTo>
                  <a:pt x="1280" y="588"/>
                </a:lnTo>
                <a:lnTo>
                  <a:pt x="1276" y="588"/>
                </a:lnTo>
                <a:lnTo>
                  <a:pt x="1268" y="588"/>
                </a:lnTo>
                <a:lnTo>
                  <a:pt x="1260" y="592"/>
                </a:lnTo>
                <a:lnTo>
                  <a:pt x="1257" y="592"/>
                </a:lnTo>
                <a:lnTo>
                  <a:pt x="1245" y="600"/>
                </a:lnTo>
                <a:lnTo>
                  <a:pt x="1245" y="604"/>
                </a:lnTo>
                <a:lnTo>
                  <a:pt x="1249" y="604"/>
                </a:lnTo>
                <a:lnTo>
                  <a:pt x="1249" y="608"/>
                </a:lnTo>
                <a:lnTo>
                  <a:pt x="1245" y="612"/>
                </a:lnTo>
                <a:lnTo>
                  <a:pt x="1241" y="742"/>
                </a:lnTo>
                <a:lnTo>
                  <a:pt x="1233" y="742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5"/>
                </a:lnTo>
                <a:lnTo>
                  <a:pt x="1233" y="651"/>
                </a:lnTo>
                <a:lnTo>
                  <a:pt x="1186" y="651"/>
                </a:lnTo>
                <a:lnTo>
                  <a:pt x="1186" y="655"/>
                </a:lnTo>
                <a:lnTo>
                  <a:pt x="1183" y="655"/>
                </a:lnTo>
                <a:lnTo>
                  <a:pt x="1183" y="742"/>
                </a:lnTo>
                <a:lnTo>
                  <a:pt x="1175" y="742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5" y="683"/>
                </a:lnTo>
                <a:lnTo>
                  <a:pt x="1171" y="671"/>
                </a:lnTo>
                <a:lnTo>
                  <a:pt x="1171" y="671"/>
                </a:lnTo>
                <a:lnTo>
                  <a:pt x="1171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71"/>
                </a:lnTo>
                <a:lnTo>
                  <a:pt x="1167" y="659"/>
                </a:lnTo>
                <a:lnTo>
                  <a:pt x="1136" y="667"/>
                </a:lnTo>
                <a:lnTo>
                  <a:pt x="1109" y="679"/>
                </a:lnTo>
                <a:lnTo>
                  <a:pt x="1109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93" y="671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8" y="675"/>
                </a:lnTo>
                <a:lnTo>
                  <a:pt x="1070" y="683"/>
                </a:lnTo>
                <a:lnTo>
                  <a:pt x="1070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3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687"/>
                </a:lnTo>
                <a:lnTo>
                  <a:pt x="1066" y="742"/>
                </a:lnTo>
                <a:lnTo>
                  <a:pt x="1043" y="691"/>
                </a:lnTo>
                <a:lnTo>
                  <a:pt x="1023" y="722"/>
                </a:lnTo>
                <a:lnTo>
                  <a:pt x="1019" y="722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87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71"/>
                </a:lnTo>
                <a:lnTo>
                  <a:pt x="1019" y="687"/>
                </a:lnTo>
                <a:lnTo>
                  <a:pt x="1015" y="687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5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71"/>
                </a:lnTo>
                <a:lnTo>
                  <a:pt x="1011" y="687"/>
                </a:lnTo>
                <a:lnTo>
                  <a:pt x="1011" y="687"/>
                </a:lnTo>
                <a:lnTo>
                  <a:pt x="1011" y="687"/>
                </a:lnTo>
                <a:lnTo>
                  <a:pt x="1011" y="722"/>
                </a:lnTo>
                <a:lnTo>
                  <a:pt x="1011" y="722"/>
                </a:lnTo>
                <a:lnTo>
                  <a:pt x="1011" y="742"/>
                </a:lnTo>
                <a:lnTo>
                  <a:pt x="988" y="742"/>
                </a:lnTo>
                <a:lnTo>
                  <a:pt x="957" y="631"/>
                </a:lnTo>
                <a:lnTo>
                  <a:pt x="926" y="742"/>
                </a:lnTo>
                <a:lnTo>
                  <a:pt x="899" y="742"/>
                </a:lnTo>
                <a:lnTo>
                  <a:pt x="899" y="699"/>
                </a:lnTo>
                <a:lnTo>
                  <a:pt x="895" y="699"/>
                </a:lnTo>
                <a:lnTo>
                  <a:pt x="895" y="699"/>
                </a:lnTo>
                <a:lnTo>
                  <a:pt x="891" y="699"/>
                </a:lnTo>
                <a:lnTo>
                  <a:pt x="891" y="659"/>
                </a:lnTo>
                <a:lnTo>
                  <a:pt x="891" y="659"/>
                </a:lnTo>
                <a:lnTo>
                  <a:pt x="891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47"/>
                </a:lnTo>
                <a:lnTo>
                  <a:pt x="887" y="612"/>
                </a:lnTo>
                <a:lnTo>
                  <a:pt x="883" y="612"/>
                </a:lnTo>
                <a:lnTo>
                  <a:pt x="883" y="612"/>
                </a:lnTo>
                <a:lnTo>
                  <a:pt x="883" y="647"/>
                </a:lnTo>
                <a:lnTo>
                  <a:pt x="883" y="647"/>
                </a:lnTo>
                <a:lnTo>
                  <a:pt x="883" y="647"/>
                </a:lnTo>
                <a:lnTo>
                  <a:pt x="879" y="647"/>
                </a:lnTo>
                <a:lnTo>
                  <a:pt x="879" y="647"/>
                </a:lnTo>
                <a:lnTo>
                  <a:pt x="879" y="651"/>
                </a:lnTo>
                <a:lnTo>
                  <a:pt x="879" y="651"/>
                </a:lnTo>
                <a:lnTo>
                  <a:pt x="879" y="659"/>
                </a:lnTo>
                <a:lnTo>
                  <a:pt x="875" y="659"/>
                </a:lnTo>
                <a:lnTo>
                  <a:pt x="871" y="659"/>
                </a:lnTo>
                <a:lnTo>
                  <a:pt x="867" y="659"/>
                </a:lnTo>
                <a:lnTo>
                  <a:pt x="864" y="659"/>
                </a:lnTo>
                <a:lnTo>
                  <a:pt x="860" y="659"/>
                </a:lnTo>
                <a:lnTo>
                  <a:pt x="856" y="659"/>
                </a:lnTo>
                <a:lnTo>
                  <a:pt x="856" y="659"/>
                </a:lnTo>
                <a:lnTo>
                  <a:pt x="852" y="659"/>
                </a:lnTo>
                <a:lnTo>
                  <a:pt x="848" y="659"/>
                </a:lnTo>
                <a:lnTo>
                  <a:pt x="844" y="659"/>
                </a:lnTo>
                <a:lnTo>
                  <a:pt x="840" y="659"/>
                </a:lnTo>
                <a:lnTo>
                  <a:pt x="836" y="659"/>
                </a:lnTo>
                <a:lnTo>
                  <a:pt x="836" y="651"/>
                </a:lnTo>
                <a:lnTo>
                  <a:pt x="836" y="651"/>
                </a:lnTo>
                <a:lnTo>
                  <a:pt x="836" y="647"/>
                </a:lnTo>
                <a:lnTo>
                  <a:pt x="836" y="647"/>
                </a:lnTo>
                <a:lnTo>
                  <a:pt x="832" y="647"/>
                </a:lnTo>
                <a:lnTo>
                  <a:pt x="832" y="647"/>
                </a:lnTo>
                <a:lnTo>
                  <a:pt x="829" y="647"/>
                </a:lnTo>
                <a:lnTo>
                  <a:pt x="829" y="612"/>
                </a:lnTo>
                <a:lnTo>
                  <a:pt x="829" y="612"/>
                </a:lnTo>
                <a:lnTo>
                  <a:pt x="829" y="612"/>
                </a:lnTo>
                <a:lnTo>
                  <a:pt x="829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47"/>
                </a:lnTo>
                <a:lnTo>
                  <a:pt x="825" y="659"/>
                </a:lnTo>
                <a:lnTo>
                  <a:pt x="821" y="659"/>
                </a:lnTo>
                <a:lnTo>
                  <a:pt x="821" y="699"/>
                </a:lnTo>
                <a:lnTo>
                  <a:pt x="821" y="699"/>
                </a:lnTo>
                <a:lnTo>
                  <a:pt x="821" y="699"/>
                </a:lnTo>
                <a:lnTo>
                  <a:pt x="817" y="699"/>
                </a:lnTo>
                <a:lnTo>
                  <a:pt x="817" y="718"/>
                </a:lnTo>
                <a:lnTo>
                  <a:pt x="809" y="718"/>
                </a:lnTo>
                <a:lnTo>
                  <a:pt x="809" y="600"/>
                </a:lnTo>
                <a:lnTo>
                  <a:pt x="797" y="604"/>
                </a:lnTo>
                <a:lnTo>
                  <a:pt x="727" y="620"/>
                </a:lnTo>
                <a:lnTo>
                  <a:pt x="712" y="620"/>
                </a:lnTo>
                <a:lnTo>
                  <a:pt x="716" y="706"/>
                </a:lnTo>
                <a:lnTo>
                  <a:pt x="712" y="706"/>
                </a:lnTo>
                <a:lnTo>
                  <a:pt x="708" y="706"/>
                </a:lnTo>
                <a:lnTo>
                  <a:pt x="704" y="706"/>
                </a:lnTo>
                <a:lnTo>
                  <a:pt x="700" y="706"/>
                </a:lnTo>
                <a:lnTo>
                  <a:pt x="692" y="706"/>
                </a:lnTo>
                <a:lnTo>
                  <a:pt x="685" y="706"/>
                </a:lnTo>
                <a:lnTo>
                  <a:pt x="681" y="706"/>
                </a:lnTo>
                <a:lnTo>
                  <a:pt x="677" y="706"/>
                </a:lnTo>
                <a:lnTo>
                  <a:pt x="673" y="710"/>
                </a:lnTo>
                <a:lnTo>
                  <a:pt x="669" y="710"/>
                </a:lnTo>
                <a:lnTo>
                  <a:pt x="669" y="710"/>
                </a:lnTo>
                <a:lnTo>
                  <a:pt x="669" y="714"/>
                </a:lnTo>
                <a:lnTo>
                  <a:pt x="665" y="714"/>
                </a:lnTo>
                <a:lnTo>
                  <a:pt x="665" y="742"/>
                </a:lnTo>
                <a:lnTo>
                  <a:pt x="661" y="742"/>
                </a:lnTo>
                <a:lnTo>
                  <a:pt x="665" y="628"/>
                </a:lnTo>
                <a:lnTo>
                  <a:pt x="665" y="628"/>
                </a:lnTo>
                <a:lnTo>
                  <a:pt x="665" y="624"/>
                </a:lnTo>
                <a:lnTo>
                  <a:pt x="661" y="624"/>
                </a:lnTo>
                <a:lnTo>
                  <a:pt x="661" y="624"/>
                </a:lnTo>
                <a:lnTo>
                  <a:pt x="661" y="624"/>
                </a:lnTo>
                <a:lnTo>
                  <a:pt x="657" y="624"/>
                </a:lnTo>
                <a:lnTo>
                  <a:pt x="657" y="624"/>
                </a:lnTo>
                <a:lnTo>
                  <a:pt x="653" y="624"/>
                </a:lnTo>
                <a:lnTo>
                  <a:pt x="650" y="624"/>
                </a:lnTo>
                <a:lnTo>
                  <a:pt x="650" y="624"/>
                </a:lnTo>
                <a:lnTo>
                  <a:pt x="587" y="624"/>
                </a:lnTo>
                <a:lnTo>
                  <a:pt x="587" y="624"/>
                </a:lnTo>
                <a:lnTo>
                  <a:pt x="583" y="624"/>
                </a:lnTo>
                <a:lnTo>
                  <a:pt x="583" y="624"/>
                </a:lnTo>
                <a:lnTo>
                  <a:pt x="580" y="624"/>
                </a:lnTo>
                <a:lnTo>
                  <a:pt x="580" y="628"/>
                </a:lnTo>
                <a:lnTo>
                  <a:pt x="580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6" y="628"/>
                </a:lnTo>
                <a:lnTo>
                  <a:pt x="572" y="742"/>
                </a:lnTo>
                <a:lnTo>
                  <a:pt x="556" y="742"/>
                </a:lnTo>
                <a:lnTo>
                  <a:pt x="560" y="671"/>
                </a:lnTo>
                <a:lnTo>
                  <a:pt x="541" y="667"/>
                </a:lnTo>
                <a:lnTo>
                  <a:pt x="541" y="620"/>
                </a:lnTo>
                <a:lnTo>
                  <a:pt x="525" y="616"/>
                </a:lnTo>
                <a:lnTo>
                  <a:pt x="525" y="592"/>
                </a:lnTo>
                <a:lnTo>
                  <a:pt x="494" y="588"/>
                </a:lnTo>
                <a:lnTo>
                  <a:pt x="455" y="588"/>
                </a:lnTo>
                <a:lnTo>
                  <a:pt x="455" y="572"/>
                </a:lnTo>
                <a:lnTo>
                  <a:pt x="451" y="572"/>
                </a:lnTo>
                <a:lnTo>
                  <a:pt x="451" y="560"/>
                </a:lnTo>
                <a:lnTo>
                  <a:pt x="447" y="560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7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25"/>
                </a:lnTo>
                <a:lnTo>
                  <a:pt x="443" y="560"/>
                </a:lnTo>
                <a:lnTo>
                  <a:pt x="443" y="560"/>
                </a:lnTo>
                <a:lnTo>
                  <a:pt x="443" y="560"/>
                </a:lnTo>
                <a:lnTo>
                  <a:pt x="443" y="572"/>
                </a:lnTo>
                <a:lnTo>
                  <a:pt x="436" y="572"/>
                </a:lnTo>
                <a:lnTo>
                  <a:pt x="436" y="592"/>
                </a:lnTo>
                <a:lnTo>
                  <a:pt x="428" y="596"/>
                </a:lnTo>
                <a:lnTo>
                  <a:pt x="428" y="620"/>
                </a:lnTo>
                <a:lnTo>
                  <a:pt x="420" y="624"/>
                </a:lnTo>
                <a:lnTo>
                  <a:pt x="420" y="671"/>
                </a:lnTo>
                <a:lnTo>
                  <a:pt x="416" y="675"/>
                </a:lnTo>
                <a:lnTo>
                  <a:pt x="416" y="738"/>
                </a:lnTo>
                <a:lnTo>
                  <a:pt x="397" y="722"/>
                </a:lnTo>
                <a:lnTo>
                  <a:pt x="397" y="667"/>
                </a:lnTo>
                <a:lnTo>
                  <a:pt x="393" y="667"/>
                </a:lnTo>
                <a:lnTo>
                  <a:pt x="393" y="631"/>
                </a:lnTo>
                <a:lnTo>
                  <a:pt x="393" y="631"/>
                </a:lnTo>
                <a:lnTo>
                  <a:pt x="393" y="631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16"/>
                </a:lnTo>
                <a:lnTo>
                  <a:pt x="393" y="631"/>
                </a:lnTo>
                <a:lnTo>
                  <a:pt x="385" y="631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16"/>
                </a:lnTo>
                <a:lnTo>
                  <a:pt x="385" y="631"/>
                </a:lnTo>
                <a:lnTo>
                  <a:pt x="385" y="631"/>
                </a:lnTo>
                <a:lnTo>
                  <a:pt x="385" y="631"/>
                </a:lnTo>
                <a:lnTo>
                  <a:pt x="385" y="667"/>
                </a:lnTo>
                <a:lnTo>
                  <a:pt x="381" y="667"/>
                </a:lnTo>
                <a:lnTo>
                  <a:pt x="362" y="687"/>
                </a:lnTo>
                <a:lnTo>
                  <a:pt x="338" y="714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31"/>
                </a:lnTo>
                <a:lnTo>
                  <a:pt x="338" y="628"/>
                </a:lnTo>
                <a:lnTo>
                  <a:pt x="338" y="628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31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27" y="620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311" y="616"/>
                </a:lnTo>
                <a:lnTo>
                  <a:pt x="296" y="620"/>
                </a:lnTo>
                <a:lnTo>
                  <a:pt x="296" y="624"/>
                </a:lnTo>
                <a:lnTo>
                  <a:pt x="268" y="612"/>
                </a:lnTo>
                <a:lnTo>
                  <a:pt x="237" y="604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37" y="616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628"/>
                </a:lnTo>
                <a:lnTo>
                  <a:pt x="229" y="730"/>
                </a:lnTo>
                <a:lnTo>
                  <a:pt x="222" y="722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10" y="60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4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09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0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564"/>
                </a:lnTo>
                <a:lnTo>
                  <a:pt x="210" y="600"/>
                </a:lnTo>
                <a:lnTo>
                  <a:pt x="206" y="600"/>
                </a:lnTo>
                <a:lnTo>
                  <a:pt x="202" y="600"/>
                </a:lnTo>
                <a:lnTo>
                  <a:pt x="190" y="600"/>
                </a:lnTo>
                <a:lnTo>
                  <a:pt x="187" y="600"/>
                </a:lnTo>
                <a:lnTo>
                  <a:pt x="183" y="600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4"/>
                </a:lnTo>
                <a:lnTo>
                  <a:pt x="183" y="560"/>
                </a:lnTo>
                <a:lnTo>
                  <a:pt x="183" y="560"/>
                </a:lnTo>
                <a:lnTo>
                  <a:pt x="183" y="560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83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09"/>
                </a:lnTo>
                <a:lnTo>
                  <a:pt x="179" y="560"/>
                </a:lnTo>
                <a:lnTo>
                  <a:pt x="179" y="560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564"/>
                </a:lnTo>
                <a:lnTo>
                  <a:pt x="179" y="600"/>
                </a:lnTo>
                <a:lnTo>
                  <a:pt x="175" y="600"/>
                </a:lnTo>
                <a:lnTo>
                  <a:pt x="175" y="600"/>
                </a:lnTo>
                <a:lnTo>
                  <a:pt x="171" y="600"/>
                </a:lnTo>
                <a:lnTo>
                  <a:pt x="171" y="722"/>
                </a:lnTo>
                <a:lnTo>
                  <a:pt x="163" y="734"/>
                </a:lnTo>
                <a:lnTo>
                  <a:pt x="159" y="557"/>
                </a:lnTo>
                <a:lnTo>
                  <a:pt x="155" y="553"/>
                </a:lnTo>
                <a:lnTo>
                  <a:pt x="155" y="549"/>
                </a:lnTo>
                <a:lnTo>
                  <a:pt x="159" y="549"/>
                </a:lnTo>
                <a:lnTo>
                  <a:pt x="159" y="545"/>
                </a:lnTo>
                <a:lnTo>
                  <a:pt x="152" y="537"/>
                </a:lnTo>
                <a:lnTo>
                  <a:pt x="144" y="537"/>
                </a:lnTo>
                <a:lnTo>
                  <a:pt x="136" y="537"/>
                </a:lnTo>
                <a:lnTo>
                  <a:pt x="128" y="533"/>
                </a:lnTo>
                <a:lnTo>
                  <a:pt x="124" y="533"/>
                </a:lnTo>
                <a:lnTo>
                  <a:pt x="117" y="533"/>
                </a:lnTo>
                <a:lnTo>
                  <a:pt x="109" y="529"/>
                </a:lnTo>
                <a:lnTo>
                  <a:pt x="101" y="529"/>
                </a:lnTo>
                <a:lnTo>
                  <a:pt x="97" y="525"/>
                </a:lnTo>
                <a:lnTo>
                  <a:pt x="89" y="525"/>
                </a:lnTo>
                <a:lnTo>
                  <a:pt x="82" y="525"/>
                </a:lnTo>
                <a:lnTo>
                  <a:pt x="74" y="521"/>
                </a:lnTo>
                <a:lnTo>
                  <a:pt x="66" y="521"/>
                </a:lnTo>
                <a:lnTo>
                  <a:pt x="54" y="521"/>
                </a:lnTo>
                <a:lnTo>
                  <a:pt x="54" y="525"/>
                </a:lnTo>
                <a:lnTo>
                  <a:pt x="66" y="533"/>
                </a:lnTo>
                <a:lnTo>
                  <a:pt x="66" y="549"/>
                </a:lnTo>
                <a:lnTo>
                  <a:pt x="66" y="549"/>
                </a:lnTo>
                <a:lnTo>
                  <a:pt x="66" y="742"/>
                </a:lnTo>
                <a:lnTo>
                  <a:pt x="0" y="742"/>
                </a:lnTo>
                <a:lnTo>
                  <a:pt x="0" y="825"/>
                </a:lnTo>
                <a:lnTo>
                  <a:pt x="1323" y="825"/>
                </a:lnTo>
                <a:lnTo>
                  <a:pt x="1338" y="825"/>
                </a:lnTo>
                <a:lnTo>
                  <a:pt x="2688" y="825"/>
                </a:lnTo>
                <a:lnTo>
                  <a:pt x="5353" y="825"/>
                </a:lnTo>
                <a:lnTo>
                  <a:pt x="6307" y="825"/>
                </a:lnTo>
                <a:lnTo>
                  <a:pt x="7622" y="825"/>
                </a:lnTo>
                <a:lnTo>
                  <a:pt x="7637" y="825"/>
                </a:lnTo>
                <a:lnTo>
                  <a:pt x="7676" y="825"/>
                </a:lnTo>
                <a:lnTo>
                  <a:pt x="7676" y="74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558"/>
            <a:ext cx="11429264" cy="4991968"/>
          </a:xfrm>
        </p:spPr>
        <p:txBody>
          <a:bodyPr/>
          <a:lstStyle>
            <a:lvl1pPr>
              <a:defRPr sz="2540"/>
            </a:lvl1pPr>
            <a:lvl2pPr>
              <a:defRPr sz="2115"/>
            </a:lvl2pPr>
            <a:lvl3pPr>
              <a:defRPr sz="1905"/>
            </a:lvl3pPr>
            <a:lvl4pPr>
              <a:defRPr sz="1695"/>
            </a:lvl4pPr>
            <a:lvl5pPr>
              <a:defRPr sz="1695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8731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770688"/>
            <a:ext cx="12192000" cy="8731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5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r="9369" b="37633"/>
          <a:stretch>
            <a:fillRect/>
          </a:stretch>
        </p:blipFill>
        <p:spPr bwMode="auto">
          <a:xfrm>
            <a:off x="0" y="0"/>
            <a:ext cx="121920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227" y="3717576"/>
            <a:ext cx="10667548" cy="1333601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29114" y="5388068"/>
            <a:ext cx="5333775" cy="571544"/>
          </a:xfrm>
        </p:spPr>
        <p:txBody>
          <a:bodyPr anchor="ctr"/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日期占位符 16"/>
          <p:cNvSpPr>
            <a:spLocks noGrp="1"/>
          </p:cNvSpPr>
          <p:nvPr>
            <p:ph type="dt" sz="half" idx="10"/>
          </p:nvPr>
        </p:nvSpPr>
        <p:spPr>
          <a:xfrm>
            <a:off x="3429000" y="6229350"/>
            <a:ext cx="5334000" cy="457200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254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914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7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6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b="1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-1714426" y="190495"/>
            <a:ext cx="1523935" cy="3809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 dirty="0">
                <a:solidFill>
                  <a:schemeClr val="tx2"/>
                </a:solidFill>
              </a:rPr>
              <a:t>225,225,225</a:t>
            </a:r>
            <a:endParaRPr lang="zh-CN" altLang="en-US" sz="1695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14426" y="571484"/>
            <a:ext cx="1523935" cy="3809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200,20,30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14426" y="952474"/>
            <a:ext cx="1523935" cy="38099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tx2"/>
                </a:solidFill>
              </a:rPr>
              <a:t>255,255,255</a:t>
            </a:r>
            <a:endParaRPr lang="zh-CN" altLang="en-US" sz="1695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14426" y="1333464"/>
            <a:ext cx="1523935" cy="3809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15,15,15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14426" y="1714454"/>
            <a:ext cx="1523935" cy="3809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14426" y="2095443"/>
            <a:ext cx="1523935" cy="38099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14426" y="2476433"/>
            <a:ext cx="1523935" cy="38099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66,84,200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14426" y="2857423"/>
            <a:ext cx="1523935" cy="38099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227,106,15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714426" y="3238412"/>
            <a:ext cx="1523935" cy="38099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250,200,0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714426" y="3619402"/>
            <a:ext cx="1523935" cy="38099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160,160,160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14426" y="4000392"/>
            <a:ext cx="1523935" cy="380990"/>
          </a:xfrm>
          <a:prstGeom prst="rect">
            <a:avLst/>
          </a:prstGeom>
          <a:solidFill>
            <a:srgbClr val="196E7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25,110,125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14426" y="4381382"/>
            <a:ext cx="1523935" cy="380990"/>
          </a:xfrm>
          <a:prstGeom prst="rect">
            <a:avLst/>
          </a:prstGeom>
          <a:solidFill>
            <a:srgbClr val="B4B4B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180,180,180</a:t>
            </a:r>
            <a:endParaRPr lang="zh-CN" altLang="en-US" sz="1695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/>
  </p:transition>
  <p:hf hdr="0" dt="0"/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38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0"/>
        </a:buBlip>
        <a:defRPr sz="2540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0"/>
        </a:buBlip>
        <a:defRPr sz="211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0"/>
        </a:buBlip>
        <a:defRPr sz="190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914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714427" y="190495"/>
            <a:ext cx="1523935" cy="3809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 dirty="0">
                <a:solidFill>
                  <a:schemeClr val="tx2"/>
                </a:solidFill>
              </a:rPr>
              <a:t>225,225,225</a:t>
            </a:r>
            <a:endParaRPr lang="zh-CN" altLang="en-US" sz="1695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14427" y="571484"/>
            <a:ext cx="1523935" cy="3809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200,20,30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14427" y="952474"/>
            <a:ext cx="1523935" cy="38099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tx2"/>
                </a:solidFill>
              </a:rPr>
              <a:t>255,255,255</a:t>
            </a:r>
            <a:endParaRPr lang="zh-CN" altLang="en-US" sz="1695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14427" y="1333464"/>
            <a:ext cx="1523935" cy="3809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15,15,15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14427" y="1714454"/>
            <a:ext cx="1523935" cy="3809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14427" y="2095443"/>
            <a:ext cx="1523935" cy="38099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14427" y="2476433"/>
            <a:ext cx="1523935" cy="38099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66,84,200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14427" y="2857423"/>
            <a:ext cx="1523935" cy="38099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227,106,15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714427" y="3238412"/>
            <a:ext cx="1523935" cy="38099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250,200,0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714427" y="3619402"/>
            <a:ext cx="1523935" cy="38099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160,160,160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14427" y="4000392"/>
            <a:ext cx="1523935" cy="380990"/>
          </a:xfrm>
          <a:prstGeom prst="rect">
            <a:avLst/>
          </a:prstGeom>
          <a:solidFill>
            <a:srgbClr val="196E7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25,110,125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14427" y="4381382"/>
            <a:ext cx="1523935" cy="380990"/>
          </a:xfrm>
          <a:prstGeom prst="rect">
            <a:avLst/>
          </a:prstGeom>
          <a:solidFill>
            <a:srgbClr val="B4B4B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180,180,180</a:t>
            </a:r>
            <a:endParaRPr lang="zh-CN" altLang="en-US" sz="1695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>
    <p:fade/>
  </p:transition>
  <p:hf hdr="0" dt="0"/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38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5"/>
        </a:buBlip>
        <a:defRPr sz="2540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5"/>
        </a:buBlip>
        <a:defRPr sz="211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5"/>
        </a:buBlip>
        <a:defRPr sz="190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111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00EC-3F65-488B-8216-4260D055B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68917" y="201613"/>
            <a:ext cx="1074208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45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381000" y="1143000"/>
            <a:ext cx="114300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9460" name="图片 6" hidden="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/>
          <a:stretch>
            <a:fillRect/>
          </a:stretch>
        </p:blipFill>
        <p:spPr bwMode="auto">
          <a:xfrm>
            <a:off x="0" y="6149976"/>
            <a:ext cx="121920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 spd="med">
    <p:fade/>
  </p:transition>
  <p:hf hdr="0" dt="0"/>
  <p:txStyles>
    <p:titleStyle>
      <a:lvl1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9671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966470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41300" indent="-241300" algn="l" defTabSz="967105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Blip>
          <a:blip r:embed="rId14"/>
        </a:buBlip>
        <a:defRPr sz="2900" kern="1200">
          <a:solidFill>
            <a:srgbClr val="404040"/>
          </a:solidFill>
          <a:latin typeface="+mn-lt"/>
          <a:ea typeface="+mn-ea"/>
          <a:cs typeface="+mn-cs"/>
        </a:defRPr>
      </a:lvl1pPr>
      <a:lvl2pPr marL="72580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rgbClr val="404040"/>
          </a:solidFill>
          <a:latin typeface="+mn-lt"/>
          <a:ea typeface="+mn-ea"/>
          <a:cs typeface="+mn-cs"/>
        </a:defRPr>
      </a:lvl2pPr>
      <a:lvl3pPr marL="120967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3pPr>
      <a:lvl4pPr marL="1692275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404040"/>
          </a:solidFill>
          <a:latin typeface="+mn-lt"/>
          <a:ea typeface="+mn-ea"/>
          <a:cs typeface="+mn-cs"/>
        </a:defRPr>
      </a:lvl4pPr>
      <a:lvl5pPr marL="2176780" indent="-241300" algn="l" defTabSz="967105" rtl="0" eaLnBrk="0" fontAlgn="base" hangingPunct="0">
        <a:lnSpc>
          <a:spcPct val="90000"/>
        </a:lnSpc>
        <a:spcBef>
          <a:spcPts val="52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404040"/>
          </a:solidFill>
          <a:latin typeface="+mn-lt"/>
          <a:ea typeface="+mn-ea"/>
          <a:cs typeface="+mn-cs"/>
        </a:defRPr>
      </a:lvl5pPr>
      <a:lvl6pPr marL="266128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3530" indent="-241935" algn="l" defTabSz="96647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4505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855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2230" algn="l" defTabSz="96647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597" y="2016174"/>
            <a:ext cx="11653934" cy="1060855"/>
          </a:xfrm>
        </p:spPr>
        <p:txBody>
          <a:bodyPr/>
          <a:lstStyle/>
          <a:p>
            <a:r>
              <a:rPr lang="en-US" altLang="zh-CN" sz="4000" dirty="0" err="1" smtClean="0"/>
              <a:t>FracBNN</a:t>
            </a:r>
            <a:r>
              <a:rPr lang="en-US" altLang="zh-CN" sz="4000" dirty="0" smtClean="0"/>
              <a:t>: Accurate </a:t>
            </a:r>
            <a:r>
              <a:rPr lang="en-US" altLang="zh-CN" sz="4000" dirty="0"/>
              <a:t>and FPGA-Efficient Binary Neural Networks with Fractional Activations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FPGA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4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r>
              <a:rPr lang="en-US" altLang="zh-CN" dirty="0"/>
              <a:t>Approach——Fractional Convolution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9056" y="6396335"/>
            <a:ext cx="1116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Yichi</a:t>
            </a:r>
            <a:r>
              <a:rPr lang="en-US" altLang="zh-CN" sz="1200" dirty="0"/>
              <a:t> Zhang, Ritchie Zhao, </a:t>
            </a:r>
            <a:r>
              <a:rPr lang="en-US" altLang="zh-CN" sz="1200" dirty="0" err="1"/>
              <a:t>Weizhe</a:t>
            </a:r>
            <a:r>
              <a:rPr lang="en-US" altLang="zh-CN" sz="1200" dirty="0"/>
              <a:t> Hua, </a:t>
            </a:r>
            <a:r>
              <a:rPr lang="en-US" altLang="zh-CN" sz="1200" dirty="0" err="1"/>
              <a:t>Nayun</a:t>
            </a:r>
            <a:r>
              <a:rPr lang="en-US" altLang="zh-CN" sz="1200" dirty="0"/>
              <a:t> Xu, G. Edward Suh, and </a:t>
            </a:r>
            <a:r>
              <a:rPr lang="en-US" altLang="zh-CN" sz="1200" dirty="0" err="1" smtClean="0"/>
              <a:t>Zhiru</a:t>
            </a:r>
            <a:r>
              <a:rPr lang="en-US" altLang="zh-CN" sz="1200" dirty="0" smtClean="0"/>
              <a:t> Zhang</a:t>
            </a:r>
            <a:r>
              <a:rPr lang="en-US" altLang="zh-CN" sz="1200" dirty="0"/>
              <a:t>. Precision Gating: Improving Neural Network Efficiency with Dynamic Dual-Precision Activations. Int’l Conf. on Learning Representations (ICLR), </a:t>
            </a:r>
            <a:r>
              <a:rPr lang="en-US" altLang="zh-CN" sz="1200" dirty="0" smtClean="0"/>
              <a:t>2020.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374074" y="1176044"/>
            <a:ext cx="5001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Dynamically </a:t>
            </a:r>
            <a:r>
              <a:rPr lang="en-US" altLang="zh-CN" b="1" dirty="0">
                <a:solidFill>
                  <a:srgbClr val="00B050"/>
                </a:solidFill>
              </a:rPr>
              <a:t>updates important features to high precision to improve the model accuracy.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037020" y="5269992"/>
            <a:ext cx="7744289" cy="860231"/>
          </a:xfrm>
        </p:spPr>
        <p:txBody>
          <a:bodyPr/>
          <a:lstStyle/>
          <a:p>
            <a:r>
              <a:rPr lang="zh-CN" altLang="en-US" dirty="0"/>
              <a:t>计算过程</a:t>
            </a:r>
            <a:r>
              <a:rPr lang="zh-CN" altLang="en-US" dirty="0" smtClean="0"/>
              <a:t>和</a:t>
            </a:r>
            <a:r>
              <a:rPr lang="en-US" altLang="zh-CN" dirty="0"/>
              <a:t>Precision Gating</a:t>
            </a:r>
            <a:r>
              <a:rPr lang="zh-CN" altLang="en-US" dirty="0" smtClean="0"/>
              <a:t>一致</a:t>
            </a:r>
            <a:r>
              <a:rPr lang="zh-CN" altLang="en-US" dirty="0"/>
              <a:t>，先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MSBs</a:t>
            </a:r>
            <a:r>
              <a:rPr lang="en-US" altLang="zh-CN" dirty="0"/>
              <a:t>,</a:t>
            </a:r>
            <a:r>
              <a:rPr lang="zh-CN" altLang="en-US" dirty="0"/>
              <a:t>然后做一</a:t>
            </a:r>
            <a:r>
              <a:rPr lang="zh-CN" altLang="en-US" dirty="0" smtClean="0"/>
              <a:t>个判断</a:t>
            </a:r>
            <a:r>
              <a:rPr lang="zh-CN" altLang="en-US" dirty="0"/>
              <a:t>，如果是</a:t>
            </a:r>
            <a:r>
              <a:rPr lang="zh-CN" altLang="en-US" dirty="0" smtClean="0"/>
              <a:t>大于</a:t>
            </a:r>
            <a:r>
              <a:rPr lang="zh-CN" altLang="en-US" dirty="0"/>
              <a:t>阈值，则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稀疏</a:t>
            </a:r>
            <a:r>
              <a:rPr lang="zh-CN" altLang="en-US" dirty="0"/>
              <a:t>计算</a:t>
            </a:r>
            <a:r>
              <a:rPr lang="en-US" altLang="zh-CN" dirty="0"/>
              <a:t>LSBs</a:t>
            </a:r>
            <a:r>
              <a:rPr lang="zh-CN" altLang="en-US" dirty="0" smtClean="0"/>
              <a:t>，再</a:t>
            </a:r>
            <a:r>
              <a:rPr lang="zh-CN" altLang="en-US" dirty="0"/>
              <a:t>两者相加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2" y="2032081"/>
            <a:ext cx="60769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r>
              <a:rPr lang="en-US" altLang="zh-CN" dirty="0" smtClean="0"/>
              <a:t>Accelerator Design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5613" y="1075389"/>
            <a:ext cx="6788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Accelerator consists </a:t>
            </a:r>
            <a:r>
              <a:rPr lang="en-US" altLang="zh-CN" b="1" dirty="0">
                <a:solidFill>
                  <a:srgbClr val="00B050"/>
                </a:solidFill>
              </a:rPr>
              <a:t>of the following types of operations: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969974" y="6095113"/>
            <a:ext cx="2909052" cy="5004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Accelerator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1" y="1678564"/>
            <a:ext cx="5429250" cy="1990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01" y="1537784"/>
            <a:ext cx="5534999" cy="4464266"/>
          </a:xfrm>
          <a:prstGeom prst="rect">
            <a:avLst/>
          </a:prstGeom>
        </p:spPr>
      </p:pic>
      <p:sp>
        <p:nvSpPr>
          <p:cNvPr id="10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848330" y="6308154"/>
            <a:ext cx="1399309" cy="43851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Cifar-10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4" y="4317429"/>
            <a:ext cx="5676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74474" y="1016757"/>
            <a:ext cx="8270761" cy="548917"/>
          </a:xfrm>
        </p:spPr>
        <p:txBody>
          <a:bodyPr/>
          <a:lstStyle/>
          <a:p>
            <a:r>
              <a:rPr lang="en-US" altLang="zh-CN" dirty="0"/>
              <a:t>Comparison of </a:t>
            </a:r>
            <a:r>
              <a:rPr lang="en-US" altLang="zh-CN" dirty="0" err="1"/>
              <a:t>FracBNN</a:t>
            </a:r>
            <a:r>
              <a:rPr lang="en-US" altLang="zh-CN" dirty="0"/>
              <a:t> with other efficient models on ImageNet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1762991"/>
            <a:ext cx="9220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5" y="2091318"/>
            <a:ext cx="12008403" cy="3623681"/>
          </a:xfrm>
          <a:prstGeom prst="rect">
            <a:avLst/>
          </a:prstGeom>
        </p:spPr>
      </p:pic>
      <p:sp>
        <p:nvSpPr>
          <p:cNvPr id="13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74475" y="1016757"/>
            <a:ext cx="4218308" cy="548917"/>
          </a:xfrm>
        </p:spPr>
        <p:txBody>
          <a:bodyPr/>
          <a:lstStyle/>
          <a:p>
            <a:r>
              <a:rPr lang="en-US" altLang="zh-CN" dirty="0"/>
              <a:t>FPGA Implementation 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725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5958" cy="598488"/>
          </a:xfrm>
        </p:spPr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74475" y="1016757"/>
            <a:ext cx="6303416" cy="548917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FracBNN</a:t>
            </a:r>
            <a:r>
              <a:rPr lang="en-US" altLang="zh-CN" dirty="0"/>
              <a:t> performance on CIFAR-10 (batch size 1)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45" y="1565674"/>
            <a:ext cx="5219700" cy="2657475"/>
          </a:xfrm>
          <a:prstGeom prst="rect">
            <a:avLst/>
          </a:prstGeom>
        </p:spPr>
      </p:pic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74475" y="4772066"/>
            <a:ext cx="6303416" cy="548917"/>
          </a:xfrm>
        </p:spPr>
        <p:txBody>
          <a:bodyPr/>
          <a:lstStyle/>
          <a:p>
            <a:r>
              <a:rPr lang="en-US" altLang="zh-CN" dirty="0"/>
              <a:t>Resource utilization of the </a:t>
            </a:r>
            <a:r>
              <a:rPr lang="en-US" altLang="zh-CN" dirty="0" err="1"/>
              <a:t>FracBNN</a:t>
            </a:r>
            <a:r>
              <a:rPr lang="en-US" altLang="zh-CN" dirty="0"/>
              <a:t> accelerator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45" y="5365075"/>
            <a:ext cx="5172075" cy="1009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546" y="2506867"/>
            <a:ext cx="5445766" cy="966455"/>
          </a:xfrm>
          <a:prstGeom prst="rect">
            <a:avLst/>
          </a:prstGeom>
        </p:spPr>
      </p:pic>
      <p:sp>
        <p:nvSpPr>
          <p:cNvPr id="12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456621" y="1811274"/>
            <a:ext cx="5534488" cy="54891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Implementation </a:t>
            </a:r>
            <a:r>
              <a:rPr lang="en-US" altLang="zh-CN" dirty="0"/>
              <a:t>of </a:t>
            </a:r>
            <a:r>
              <a:rPr lang="en-US" altLang="zh-CN" dirty="0" err="1" smtClean="0"/>
              <a:t>FracBNN</a:t>
            </a:r>
            <a:r>
              <a:rPr lang="en-US" altLang="zh-CN" dirty="0" smtClean="0"/>
              <a:t> input </a:t>
            </a:r>
            <a:r>
              <a:rPr lang="en-US" altLang="zh-CN" dirty="0"/>
              <a:t>layer and an 8-bit conventional input layer.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546" y="4430063"/>
            <a:ext cx="5445766" cy="1570728"/>
          </a:xfrm>
          <a:prstGeom prst="rect">
            <a:avLst/>
          </a:prstGeom>
        </p:spPr>
      </p:pic>
      <p:sp>
        <p:nvSpPr>
          <p:cNvPr id="14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615546" y="3777689"/>
            <a:ext cx="5534488" cy="54891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Implementation of 1-bit</a:t>
            </a:r>
            <a:r>
              <a:rPr lang="en-US" altLang="zh-CN" dirty="0"/>
              <a:t>, fractional, and </a:t>
            </a:r>
            <a:r>
              <a:rPr lang="en-US" altLang="zh-CN" dirty="0" smtClean="0"/>
              <a:t>2-bit Networks </a:t>
            </a:r>
            <a:r>
              <a:rPr lang="en-US" altLang="zh-CN" dirty="0"/>
              <a:t>on ImageNet</a:t>
            </a:r>
          </a:p>
        </p:txBody>
      </p:sp>
    </p:spTree>
    <p:extLst>
      <p:ext uri="{BB962C8B-B14F-4D97-AF65-F5344CB8AC3E}">
        <p14:creationId xmlns:p14="http://schemas.microsoft.com/office/powerpoint/2010/main" val="127330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5428601" cy="4765791"/>
          </a:xfrm>
        </p:spPr>
        <p:txBody>
          <a:bodyPr/>
          <a:lstStyle/>
          <a:p>
            <a:r>
              <a:rPr lang="en-US" altLang="zh-CN" dirty="0" smtClean="0"/>
              <a:t>Dual-precision </a:t>
            </a:r>
            <a:r>
              <a:rPr lang="en-US" altLang="zh-CN" dirty="0"/>
              <a:t>activation scheme to compute features with up to two bits, using an additional sparse binary convolution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err="1" smtClean="0"/>
              <a:t>Binarize</a:t>
            </a:r>
            <a:r>
              <a:rPr lang="en-US" altLang="zh-CN" dirty="0" smtClean="0"/>
              <a:t> </a:t>
            </a:r>
            <a:r>
              <a:rPr lang="en-US" altLang="zh-CN" dirty="0"/>
              <a:t>the input layer using a novel thermometer encoding.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Design </a:t>
            </a:r>
            <a:r>
              <a:rPr lang="en-US" altLang="zh-CN" dirty="0"/>
              <a:t>an </a:t>
            </a:r>
            <a:r>
              <a:rPr lang="en-US" altLang="zh-CN" dirty="0" smtClean="0"/>
              <a:t>efficient FPGA-based accelerator </a:t>
            </a:r>
            <a:r>
              <a:rPr lang="en-US" altLang="zh-CN" dirty="0"/>
              <a:t>for our novel BNN model that </a:t>
            </a:r>
            <a:r>
              <a:rPr lang="en-US" altLang="zh-CN" dirty="0" smtClean="0"/>
              <a:t>supports the </a:t>
            </a:r>
            <a:r>
              <a:rPr lang="en-US" altLang="zh-CN" dirty="0"/>
              <a:t>fractional activations.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7" y="987430"/>
            <a:ext cx="5819775" cy="4324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07195" y="5753221"/>
            <a:ext cx="8553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LinLibertineT"/>
              </a:rPr>
              <a:t>Preserves all convolutional </a:t>
            </a:r>
            <a:r>
              <a:rPr lang="en-US" altLang="zh-CN" dirty="0">
                <a:solidFill>
                  <a:srgbClr val="FF0000"/>
                </a:solidFill>
                <a:latin typeface="LinLibertineT"/>
              </a:rPr>
              <a:t>layers are </a:t>
            </a:r>
            <a:r>
              <a:rPr lang="en-US" altLang="zh-CN" dirty="0" smtClean="0">
                <a:solidFill>
                  <a:srgbClr val="FF0000"/>
                </a:solidFill>
                <a:latin typeface="LinLibertineT"/>
              </a:rPr>
              <a:t>computed in </a:t>
            </a:r>
            <a:r>
              <a:rPr lang="en-US" altLang="zh-CN" dirty="0">
                <a:solidFill>
                  <a:srgbClr val="FF0000"/>
                </a:solidFill>
                <a:latin typeface="LinLibertineT"/>
              </a:rPr>
              <a:t>pure binary MAC operations (BMACs).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3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0149891" cy="4765791"/>
          </a:xfrm>
        </p:spPr>
        <p:txBody>
          <a:bodyPr/>
          <a:lstStyle/>
          <a:p>
            <a:r>
              <a:rPr lang="en-US" altLang="zh-CN" dirty="0"/>
              <a:t>With </a:t>
            </a:r>
            <a:r>
              <a:rPr lang="en-US" altLang="zh-CN" b="1" dirty="0" err="1">
                <a:solidFill>
                  <a:srgbClr val="00B050"/>
                </a:solidFill>
              </a:rPr>
              <a:t>binarized</a:t>
            </a:r>
            <a:r>
              <a:rPr lang="en-US" altLang="zh-CN" b="1" dirty="0">
                <a:solidFill>
                  <a:srgbClr val="00B050"/>
                </a:solidFill>
              </a:rPr>
              <a:t> weights and activations</a:t>
            </a:r>
            <a:r>
              <a:rPr lang="en-US" altLang="zh-CN" dirty="0"/>
              <a:t>, the </a:t>
            </a:r>
            <a:r>
              <a:rPr lang="en-US" altLang="zh-CN" dirty="0" smtClean="0"/>
              <a:t>binary multiply-accumulate (BMAC</a:t>
            </a:r>
            <a:r>
              <a:rPr lang="en-US" altLang="zh-CN" dirty="0"/>
              <a:t>) operations, which can be implemented in a highly </a:t>
            </a:r>
            <a:r>
              <a:rPr lang="en-US" altLang="zh-CN" dirty="0" smtClean="0"/>
              <a:t>hardware-efficient </a:t>
            </a:r>
            <a:r>
              <a:rPr lang="en-US" altLang="zh-CN" dirty="0"/>
              <a:t>way using </a:t>
            </a:r>
            <a:r>
              <a:rPr lang="en-US" altLang="zh-CN" b="1" dirty="0">
                <a:solidFill>
                  <a:srgbClr val="00B050"/>
                </a:solidFill>
              </a:rPr>
              <a:t>XNORs and population counts (</a:t>
            </a:r>
            <a:r>
              <a:rPr lang="en-US" altLang="zh-CN" b="1" dirty="0" err="1">
                <a:solidFill>
                  <a:srgbClr val="00B050"/>
                </a:solidFill>
              </a:rPr>
              <a:t>popcnt</a:t>
            </a:r>
            <a:r>
              <a:rPr lang="en-US" altLang="zh-CN" b="1" dirty="0">
                <a:solidFill>
                  <a:srgbClr val="00B050"/>
                </a:solidFill>
              </a:rPr>
              <a:t>).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51" y="3519876"/>
            <a:ext cx="6362700" cy="252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01" y="2406655"/>
            <a:ext cx="63246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0149891" cy="4765791"/>
          </a:xfrm>
        </p:spPr>
        <p:txBody>
          <a:bodyPr/>
          <a:lstStyle/>
          <a:p>
            <a:r>
              <a:rPr lang="en-US" altLang="zh-CN" dirty="0"/>
              <a:t>FPGAs are a great match for implementing the BNN models, </a:t>
            </a:r>
            <a:r>
              <a:rPr lang="en-US" altLang="zh-CN" dirty="0" smtClean="0"/>
              <a:t>as </a:t>
            </a:r>
            <a:r>
              <a:rPr lang="en-US" altLang="zh-CN" b="1" dirty="0" smtClean="0">
                <a:solidFill>
                  <a:srgbClr val="00B050"/>
                </a:solidFill>
              </a:rPr>
              <a:t>the </a:t>
            </a:r>
            <a:r>
              <a:rPr lang="en-US" altLang="zh-CN" b="1" dirty="0">
                <a:solidFill>
                  <a:srgbClr val="00B050"/>
                </a:solidFill>
              </a:rPr>
              <a:t>BMAC operations can be mapped and executed on the </a:t>
            </a:r>
            <a:r>
              <a:rPr lang="en-US" altLang="zh-CN" b="1" dirty="0" smtClean="0">
                <a:solidFill>
                  <a:srgbClr val="00B050"/>
                </a:solidFill>
              </a:rPr>
              <a:t>LUT-based </a:t>
            </a:r>
            <a:r>
              <a:rPr lang="en-US" altLang="zh-CN" b="1" dirty="0">
                <a:solidFill>
                  <a:srgbClr val="00B050"/>
                </a:solidFill>
              </a:rPr>
              <a:t>logic fabric in a massively parallel fashion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smtClean="0"/>
              <a:t>reduced memory </a:t>
            </a:r>
            <a:r>
              <a:rPr lang="en-US" altLang="zh-CN" dirty="0"/>
              <a:t>footprint is also attractive since FPGAs tend to have limited on-chip SRAM capacity.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660" y="4898771"/>
            <a:ext cx="111389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accent2"/>
                </a:solidFill>
              </a:rPr>
              <a:t>For these reasons, extensive </a:t>
            </a:r>
            <a:r>
              <a:rPr lang="en-US" altLang="zh-CN" sz="2000" dirty="0" smtClean="0">
                <a:solidFill>
                  <a:schemeClr val="accent2"/>
                </a:solidFill>
              </a:rPr>
              <a:t>studies have </a:t>
            </a:r>
            <a:r>
              <a:rPr lang="en-US" altLang="zh-CN" sz="2000" dirty="0">
                <a:solidFill>
                  <a:schemeClr val="accent2"/>
                </a:solidFill>
              </a:rPr>
              <a:t>been devoted to the </a:t>
            </a:r>
            <a:r>
              <a:rPr lang="en-US" altLang="zh-CN" sz="2000" b="1" dirty="0">
                <a:solidFill>
                  <a:srgbClr val="00B050"/>
                </a:solidFill>
              </a:rPr>
              <a:t>FPGA acceleration of BNNs </a:t>
            </a:r>
            <a:r>
              <a:rPr lang="en-US" altLang="zh-CN" sz="2000" dirty="0">
                <a:solidFill>
                  <a:schemeClr val="accent2"/>
                </a:solidFill>
              </a:rPr>
              <a:t/>
            </a:r>
            <a:br>
              <a:rPr lang="en-US" altLang="zh-CN" sz="2000" dirty="0">
                <a:solidFill>
                  <a:schemeClr val="accent2"/>
                </a:solidFill>
              </a:rPr>
            </a:b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2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0149891" cy="4765791"/>
          </a:xfrm>
        </p:spPr>
        <p:txBody>
          <a:bodyPr/>
          <a:lstStyle/>
          <a:p>
            <a:r>
              <a:rPr lang="en-US" altLang="zh-CN" b="1" dirty="0"/>
              <a:t>BNNs produce a low accuracy on realistic datasets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 smtClean="0"/>
              <a:t>A </a:t>
            </a:r>
            <a:r>
              <a:rPr lang="en-US" altLang="zh-CN" b="1" dirty="0" err="1">
                <a:solidFill>
                  <a:srgbClr val="00B050"/>
                </a:solidFill>
              </a:rPr>
              <a:t>binarized</a:t>
            </a:r>
            <a:r>
              <a:rPr lang="en-US" altLang="zh-CN" b="1" dirty="0">
                <a:solidFill>
                  <a:srgbClr val="00B050"/>
                </a:solidFill>
              </a:rPr>
              <a:t> </a:t>
            </a:r>
            <a:r>
              <a:rPr lang="en-US" altLang="zh-CN" b="1" dirty="0" err="1">
                <a:solidFill>
                  <a:srgbClr val="00B050"/>
                </a:solidFill>
              </a:rPr>
              <a:t>AlexNet</a:t>
            </a:r>
            <a:r>
              <a:rPr lang="en-US" altLang="zh-CN" b="1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on </a:t>
            </a:r>
            <a:r>
              <a:rPr lang="en-US" altLang="zh-CN" b="1" dirty="0">
                <a:solidFill>
                  <a:srgbClr val="00B050"/>
                </a:solidFill>
              </a:rPr>
              <a:t>ImageNet</a:t>
            </a:r>
            <a:r>
              <a:rPr lang="en-US" altLang="zh-CN" dirty="0"/>
              <a:t> only </a:t>
            </a:r>
            <a:r>
              <a:rPr lang="en-US" altLang="zh-CN" dirty="0" smtClean="0"/>
              <a:t>achieves a </a:t>
            </a:r>
            <a:r>
              <a:rPr lang="en-US" altLang="zh-CN" b="1" dirty="0">
                <a:solidFill>
                  <a:srgbClr val="00B050"/>
                </a:solidFill>
              </a:rPr>
              <a:t>top-1 accuracy of 36.1%, </a:t>
            </a:r>
            <a:r>
              <a:rPr lang="en-US" altLang="zh-CN" dirty="0"/>
              <a:t>which </a:t>
            </a:r>
            <a:r>
              <a:rPr lang="en-US" altLang="zh-CN" dirty="0" smtClean="0"/>
              <a:t>is more </a:t>
            </a:r>
            <a:r>
              <a:rPr lang="en-US" altLang="zh-CN" dirty="0"/>
              <a:t>than 20% lower (in absolute difference) than the original full-precision model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b="1" dirty="0"/>
              <a:t>The first convolutional layer is not </a:t>
            </a:r>
            <a:r>
              <a:rPr lang="en-US" altLang="zh-CN" b="1" dirty="0" err="1"/>
              <a:t>binarized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 smtClean="0"/>
              <a:t>Existing BNN </a:t>
            </a:r>
            <a:r>
              <a:rPr lang="en-US" altLang="zh-CN" dirty="0"/>
              <a:t>models commonly </a:t>
            </a:r>
            <a:r>
              <a:rPr lang="en-US" altLang="zh-CN" b="1" dirty="0">
                <a:solidFill>
                  <a:srgbClr val="00B050"/>
                </a:solidFill>
              </a:rPr>
              <a:t>use floating-point weights and </a:t>
            </a:r>
            <a:r>
              <a:rPr lang="en-US" altLang="zh-CN" b="1" dirty="0" smtClean="0">
                <a:solidFill>
                  <a:srgbClr val="00B050"/>
                </a:solidFill>
              </a:rPr>
              <a:t>activations </a:t>
            </a:r>
            <a:r>
              <a:rPr lang="en-US" altLang="zh-CN" dirty="0" smtClean="0"/>
              <a:t>in </a:t>
            </a:r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00B050"/>
                </a:solidFill>
              </a:rPr>
              <a:t>input layer </a:t>
            </a:r>
            <a:r>
              <a:rPr lang="en-US" altLang="zh-CN" dirty="0"/>
              <a:t>to avoid a large degradation in accuracy </a:t>
            </a:r>
            <a:br>
              <a:rPr lang="en-US" altLang="zh-CN" dirty="0"/>
            </a:br>
            <a:endParaRPr lang="en-US" altLang="zh-CN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It </a:t>
            </a:r>
            <a:r>
              <a:rPr lang="en-US" altLang="zh-CN" b="1" dirty="0"/>
              <a:t>is difficult to exploit high parallelism to compute the floating-point input layer due to limited DSP </a:t>
            </a:r>
            <a:r>
              <a:rPr lang="en-US" altLang="zh-CN" b="1" dirty="0" smtClean="0"/>
              <a:t>resources</a:t>
            </a:r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en-US" altLang="zh-CN" dirty="0" smtClean="0"/>
              <a:t>not </a:t>
            </a:r>
            <a:r>
              <a:rPr lang="en-US" altLang="zh-CN" dirty="0"/>
              <a:t>resource-efficient since this engine cannot be </a:t>
            </a:r>
            <a:r>
              <a:rPr lang="en-US" altLang="zh-CN" b="1" dirty="0">
                <a:solidFill>
                  <a:srgbClr val="00B050"/>
                </a:solidFill>
              </a:rPr>
              <a:t>reused</a:t>
            </a:r>
            <a:r>
              <a:rPr lang="en-US" altLang="zh-CN" dirty="0"/>
              <a:t> by other layers </a:t>
            </a:r>
            <a:br>
              <a:rPr lang="en-US" altLang="zh-CN" dirty="0"/>
            </a:br>
            <a:endParaRPr lang="zh-CN" altLang="en-US" b="1" dirty="0"/>
          </a:p>
        </p:txBody>
      </p:sp>
      <p:sp>
        <p:nvSpPr>
          <p:cNvPr id="4" name="下箭头 3"/>
          <p:cNvSpPr/>
          <p:nvPr/>
        </p:nvSpPr>
        <p:spPr>
          <a:xfrm>
            <a:off x="4889241" y="4030824"/>
            <a:ext cx="643813" cy="41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1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Improved BNN Model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982692" y="766710"/>
            <a:ext cx="4218708" cy="4765791"/>
          </a:xfrm>
        </p:spPr>
        <p:txBody>
          <a:bodyPr/>
          <a:lstStyle/>
          <a:p>
            <a:r>
              <a:rPr lang="zh-CN" altLang="en-US" dirty="0"/>
              <a:t>设计了一个类</a:t>
            </a:r>
            <a:r>
              <a:rPr lang="en-US" altLang="zh-CN" dirty="0"/>
              <a:t>MobileNetV1</a:t>
            </a:r>
            <a:r>
              <a:rPr lang="zh-CN" altLang="en-US" dirty="0"/>
              <a:t>的网络</a:t>
            </a:r>
          </a:p>
          <a:p>
            <a:r>
              <a:rPr lang="zh-CN" altLang="en-US" dirty="0"/>
              <a:t>取消了</a:t>
            </a:r>
            <a:r>
              <a:rPr lang="en-US" altLang="zh-CN" dirty="0"/>
              <a:t>depth-wise</a:t>
            </a:r>
            <a:r>
              <a:rPr lang="zh-CN" altLang="en-US" dirty="0"/>
              <a:t>的操作，全部都是正常卷积</a:t>
            </a:r>
          </a:p>
          <a:p>
            <a:r>
              <a:rPr lang="zh-CN" altLang="en-US" dirty="0"/>
              <a:t>将降采样</a:t>
            </a:r>
            <a:r>
              <a:rPr lang="en-US" altLang="zh-CN" dirty="0"/>
              <a:t>block</a:t>
            </a:r>
            <a:r>
              <a:rPr lang="zh-CN" altLang="en-US" dirty="0"/>
              <a:t>的设置为两个</a:t>
            </a:r>
            <a:r>
              <a:rPr lang="en-US" altLang="zh-CN" dirty="0"/>
              <a:t>block</a:t>
            </a:r>
            <a:r>
              <a:rPr lang="zh-CN" altLang="en-US" dirty="0"/>
              <a:t>的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每一个</a:t>
            </a:r>
            <a:r>
              <a:rPr lang="en-US" altLang="zh-CN" dirty="0" err="1"/>
              <a:t>conv</a:t>
            </a:r>
            <a:r>
              <a:rPr lang="zh-CN" altLang="en-US" dirty="0"/>
              <a:t>都要</a:t>
            </a:r>
            <a:r>
              <a:rPr lang="en-US" altLang="zh-CN" dirty="0"/>
              <a:t>Residual-connection</a:t>
            </a:r>
          </a:p>
        </p:txBody>
      </p:sp>
      <p:sp>
        <p:nvSpPr>
          <p:cNvPr id="7" name="矩形 6"/>
          <p:cNvSpPr/>
          <p:nvPr/>
        </p:nvSpPr>
        <p:spPr>
          <a:xfrm>
            <a:off x="319056" y="6396335"/>
            <a:ext cx="1116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Zechun</a:t>
            </a:r>
            <a:r>
              <a:rPr lang="en-US" altLang="zh-CN" sz="1200" dirty="0"/>
              <a:t> Liu, </a:t>
            </a:r>
            <a:r>
              <a:rPr lang="en-US" altLang="zh-CN" sz="1200" dirty="0" err="1"/>
              <a:t>Zhiqiang</a:t>
            </a:r>
            <a:r>
              <a:rPr lang="en-US" altLang="zh-CN" sz="1200" dirty="0"/>
              <a:t> Shen, </a:t>
            </a:r>
            <a:r>
              <a:rPr lang="en-US" altLang="zh-CN" sz="1200" dirty="0" err="1"/>
              <a:t>Marios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Savvides</a:t>
            </a:r>
            <a:r>
              <a:rPr lang="en-US" altLang="zh-CN" sz="1200" dirty="0"/>
              <a:t>, and </a:t>
            </a:r>
            <a:r>
              <a:rPr lang="en-US" altLang="zh-CN" sz="1200" dirty="0" err="1"/>
              <a:t>Kwang</a:t>
            </a:r>
            <a:r>
              <a:rPr lang="en-US" altLang="zh-CN" sz="1200" dirty="0"/>
              <a:t>-Ting Cheng. </a:t>
            </a:r>
            <a:r>
              <a:rPr lang="en-US" altLang="zh-CN" sz="1200" dirty="0" err="1" smtClean="0"/>
              <a:t>ReActNet</a:t>
            </a:r>
            <a:r>
              <a:rPr lang="en-US" altLang="zh-CN" sz="1200" dirty="0" smtClean="0"/>
              <a:t>: Towards </a:t>
            </a:r>
            <a:r>
              <a:rPr lang="en-US" altLang="zh-CN" sz="1200" dirty="0"/>
              <a:t>Precise Binary Neural Network with Generalized Activation </a:t>
            </a:r>
            <a:r>
              <a:rPr lang="en-US" altLang="zh-CN" sz="1200" dirty="0" smtClean="0"/>
              <a:t>Functions. European </a:t>
            </a:r>
            <a:r>
              <a:rPr lang="en-US" altLang="zh-CN" sz="1200" dirty="0"/>
              <a:t>Conf. on Computer Vision (ECCV), 2020</a:t>
            </a: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5" y="766710"/>
            <a:ext cx="6296025" cy="4895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18065" y="5779752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ReActNet</a:t>
            </a:r>
            <a:r>
              <a:rPr lang="en-US" altLang="zh-CN" b="1" dirty="0"/>
              <a:t> building blocks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17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Improved BNN Model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98764" y="4217191"/>
            <a:ext cx="6414653" cy="1112074"/>
          </a:xfrm>
        </p:spPr>
        <p:txBody>
          <a:bodyPr/>
          <a:lstStyle/>
          <a:p>
            <a:r>
              <a:rPr lang="zh-CN" altLang="en-US" dirty="0"/>
              <a:t>只有在特征图的取值范围合适的时候</a:t>
            </a:r>
            <a:r>
              <a:rPr lang="zh-CN" altLang="en-US" dirty="0" smtClean="0"/>
              <a:t>（中间），</a:t>
            </a:r>
            <a:r>
              <a:rPr lang="zh-CN" altLang="en-US" dirty="0"/>
              <a:t>所输出的二值化特征图才是包含最多信息量和最容易被网络是</a:t>
            </a:r>
            <a:r>
              <a:rPr lang="zh-CN" altLang="en-US" dirty="0" smtClean="0"/>
              <a:t>别的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319056" y="6396335"/>
            <a:ext cx="1116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Zechun</a:t>
            </a:r>
            <a:r>
              <a:rPr lang="en-US" altLang="zh-CN" sz="1200" dirty="0"/>
              <a:t> Liu, </a:t>
            </a:r>
            <a:r>
              <a:rPr lang="en-US" altLang="zh-CN" sz="1200" dirty="0" err="1"/>
              <a:t>Zhiqiang</a:t>
            </a:r>
            <a:r>
              <a:rPr lang="en-US" altLang="zh-CN" sz="1200" dirty="0"/>
              <a:t> Shen, </a:t>
            </a:r>
            <a:r>
              <a:rPr lang="en-US" altLang="zh-CN" sz="1200" dirty="0" err="1"/>
              <a:t>Marios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Savvides</a:t>
            </a:r>
            <a:r>
              <a:rPr lang="en-US" altLang="zh-CN" sz="1200" dirty="0"/>
              <a:t>, and </a:t>
            </a:r>
            <a:r>
              <a:rPr lang="en-US" altLang="zh-CN" sz="1200" dirty="0" err="1"/>
              <a:t>Kwang</a:t>
            </a:r>
            <a:r>
              <a:rPr lang="en-US" altLang="zh-CN" sz="1200" dirty="0"/>
              <a:t>-Ting Cheng. </a:t>
            </a:r>
            <a:r>
              <a:rPr lang="en-US" altLang="zh-CN" sz="1200" dirty="0" err="1" smtClean="0"/>
              <a:t>ReActNet</a:t>
            </a:r>
            <a:r>
              <a:rPr lang="en-US" altLang="zh-CN" sz="1200" dirty="0" smtClean="0"/>
              <a:t>: Towards </a:t>
            </a:r>
            <a:r>
              <a:rPr lang="en-US" altLang="zh-CN" sz="1200" dirty="0"/>
              <a:t>Precise Binary Neural Network with Generalized Activation </a:t>
            </a:r>
            <a:r>
              <a:rPr lang="en-US" altLang="zh-CN" sz="1200" dirty="0" smtClean="0"/>
              <a:t>Functions. European </a:t>
            </a:r>
            <a:r>
              <a:rPr lang="en-US" altLang="zh-CN" sz="1200" dirty="0"/>
              <a:t>Conf. on Computer Vision (ECCV), 2020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9" y="994450"/>
            <a:ext cx="7628712" cy="29756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768" y="697746"/>
            <a:ext cx="4164040" cy="1991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878" y="2900065"/>
            <a:ext cx="4155930" cy="221171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036070" y="5163056"/>
            <a:ext cx="4155930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zh-CN" altLang="en-US" sz="1600" dirty="0">
                <a:solidFill>
                  <a:schemeClr val="accent2"/>
                </a:solidFill>
              </a:rPr>
              <a:t>通过一个可学习的位移量来让网络自动学习最适合的 </a:t>
            </a:r>
            <a:r>
              <a:rPr lang="en-US" altLang="zh-CN" sz="1600" dirty="0">
                <a:solidFill>
                  <a:schemeClr val="accent2"/>
                </a:solidFill>
              </a:rPr>
              <a:t>binary </a:t>
            </a:r>
            <a:r>
              <a:rPr lang="zh-CN" altLang="en-US" sz="1600" dirty="0">
                <a:solidFill>
                  <a:schemeClr val="accent2"/>
                </a:solidFill>
              </a:rPr>
              <a:t>阈值和 </a:t>
            </a:r>
            <a:r>
              <a:rPr lang="en-US" altLang="zh-CN" sz="1600" dirty="0">
                <a:solidFill>
                  <a:schemeClr val="accent2"/>
                </a:solidFill>
              </a:rPr>
              <a:t>Activation </a:t>
            </a:r>
            <a:r>
              <a:rPr lang="zh-CN" altLang="en-US" sz="1600" dirty="0">
                <a:solidFill>
                  <a:schemeClr val="accent2"/>
                </a:solidFill>
              </a:rPr>
              <a:t>的分布</a:t>
            </a:r>
          </a:p>
        </p:txBody>
      </p:sp>
      <p:sp>
        <p:nvSpPr>
          <p:cNvPr id="14" name="矩形 13"/>
          <p:cNvSpPr/>
          <p:nvPr/>
        </p:nvSpPr>
        <p:spPr>
          <a:xfrm>
            <a:off x="2375250" y="5736190"/>
            <a:ext cx="4481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The input </a:t>
            </a:r>
            <a:r>
              <a:rPr lang="en-US" altLang="zh-CN" b="1" dirty="0">
                <a:solidFill>
                  <a:srgbClr val="FF0000"/>
                </a:solidFill>
              </a:rPr>
              <a:t>layer is </a:t>
            </a:r>
            <a:r>
              <a:rPr lang="en-US" altLang="zh-CN" b="1" dirty="0" smtClean="0">
                <a:solidFill>
                  <a:srgbClr val="FF0000"/>
                </a:solidFill>
              </a:rPr>
              <a:t>still floating-point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3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Approach——New Building Blocks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9056" y="6396335"/>
            <a:ext cx="1116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Brais</a:t>
            </a:r>
            <a:r>
              <a:rPr lang="en-US" altLang="zh-CN" sz="1200" dirty="0"/>
              <a:t> Martinez, Jing Yang, Adrian </a:t>
            </a:r>
            <a:r>
              <a:rPr lang="en-US" altLang="zh-CN" sz="1200" dirty="0" err="1"/>
              <a:t>Bulat</a:t>
            </a:r>
            <a:r>
              <a:rPr lang="en-US" altLang="zh-CN" sz="1200" dirty="0"/>
              <a:t>, and Georgios </a:t>
            </a:r>
            <a:r>
              <a:rPr lang="en-US" altLang="zh-CN" sz="1200" dirty="0" err="1"/>
              <a:t>Tzimiropoulos</a:t>
            </a:r>
            <a:r>
              <a:rPr lang="en-US" altLang="zh-CN" sz="1200" dirty="0"/>
              <a:t>. </a:t>
            </a:r>
            <a:r>
              <a:rPr lang="en-US" altLang="zh-CN" sz="1200" dirty="0" smtClean="0"/>
              <a:t>Training binary </a:t>
            </a:r>
            <a:r>
              <a:rPr lang="en-US" altLang="zh-CN" sz="1200" dirty="0"/>
              <a:t>neural networks with real-to-binary convolutions. Int’l Conf. on </a:t>
            </a:r>
            <a:r>
              <a:rPr lang="en-US" altLang="zh-CN" sz="1200" dirty="0" smtClean="0"/>
              <a:t>Learning Representations </a:t>
            </a:r>
            <a:r>
              <a:rPr lang="en-US" altLang="zh-CN" sz="1200" dirty="0"/>
              <a:t>(ICLR), </a:t>
            </a:r>
            <a:r>
              <a:rPr lang="en-US" altLang="zh-CN" sz="1200" dirty="0" smtClean="0"/>
              <a:t>2020.</a:t>
            </a: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0" y="962619"/>
            <a:ext cx="5597670" cy="48576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5" y="962619"/>
            <a:ext cx="5201270" cy="3948817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200000">
            <a:off x="5305151" y="2891206"/>
            <a:ext cx="643813" cy="41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5351" y="491143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ReActNet</a:t>
            </a:r>
            <a:r>
              <a:rPr lang="en-US" altLang="zh-CN" b="1" dirty="0"/>
              <a:t> building blocks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598213" y="5923660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Proposed </a:t>
            </a:r>
            <a:r>
              <a:rPr lang="en-US" altLang="zh-CN" b="1" dirty="0"/>
              <a:t>building blocks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5019" y="53586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Given </a:t>
            </a:r>
            <a:r>
              <a:rPr lang="zh-CN" altLang="en-US" b="1" dirty="0" smtClean="0">
                <a:solidFill>
                  <a:srgbClr val="00B050"/>
                </a:solidFill>
              </a:rPr>
              <a:t>that </a:t>
            </a:r>
            <a:r>
              <a:rPr lang="zh-CN" altLang="en-US" b="1" dirty="0">
                <a:solidFill>
                  <a:srgbClr val="00B050"/>
                </a:solidFill>
              </a:rPr>
              <a:t>previous works have pointed out that activation functions residing before the shortcuts tend to perform better</a:t>
            </a:r>
          </a:p>
        </p:txBody>
      </p:sp>
    </p:spTree>
    <p:extLst>
      <p:ext uri="{BB962C8B-B14F-4D97-AF65-F5344CB8AC3E}">
        <p14:creationId xmlns:p14="http://schemas.microsoft.com/office/powerpoint/2010/main" val="169495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Approach——Binary Input Layer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9056" y="6396335"/>
            <a:ext cx="1116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Robert </a:t>
            </a:r>
            <a:r>
              <a:rPr lang="en-US" altLang="zh-CN" sz="1200" dirty="0" err="1"/>
              <a:t>Dürichen</a:t>
            </a:r>
            <a:r>
              <a:rPr lang="en-US" altLang="zh-CN" sz="1200" dirty="0"/>
              <a:t>, Thomas </a:t>
            </a:r>
            <a:r>
              <a:rPr lang="en-US" altLang="zh-CN" sz="1200" dirty="0" err="1"/>
              <a:t>Rocznik</a:t>
            </a:r>
            <a:r>
              <a:rPr lang="en-US" altLang="zh-CN" sz="1200" dirty="0"/>
              <a:t>, Oliver Renz, and Christian Peters. </a:t>
            </a:r>
            <a:r>
              <a:rPr lang="en-US" altLang="zh-CN" sz="1200" dirty="0" smtClean="0"/>
              <a:t>Binary Input </a:t>
            </a:r>
            <a:r>
              <a:rPr lang="en-US" altLang="zh-CN" sz="1200" dirty="0"/>
              <a:t>Layer: Training of CNN models with binary input data.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preprint arXiv:1812.03410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2018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374074" y="1176044"/>
            <a:ext cx="5001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The challenge of </a:t>
            </a:r>
            <a:r>
              <a:rPr lang="en-US" altLang="zh-CN" b="1" dirty="0" err="1" smtClean="0">
                <a:solidFill>
                  <a:srgbClr val="00B050"/>
                </a:solidFill>
              </a:rPr>
              <a:t>binarizing</a:t>
            </a:r>
            <a:r>
              <a:rPr lang="en-US" altLang="zh-CN" b="1" dirty="0" smtClean="0">
                <a:solidFill>
                  <a:srgbClr val="00B050"/>
                </a:solidFill>
              </a:rPr>
              <a:t> both </a:t>
            </a:r>
            <a:r>
              <a:rPr lang="en-US" altLang="zh-CN" b="1" dirty="0">
                <a:solidFill>
                  <a:srgbClr val="00B050"/>
                </a:solidFill>
              </a:rPr>
              <a:t>weights </a:t>
            </a:r>
            <a:r>
              <a:rPr lang="en-US" altLang="zh-CN" b="1" dirty="0" smtClean="0">
                <a:solidFill>
                  <a:srgbClr val="00B050"/>
                </a:solidFill>
              </a:rPr>
              <a:t>and activations </a:t>
            </a:r>
            <a:r>
              <a:rPr lang="en-US" altLang="zh-CN" b="1" dirty="0">
                <a:solidFill>
                  <a:srgbClr val="00B050"/>
                </a:solidFill>
              </a:rPr>
              <a:t>in the input layer is the lack of </a:t>
            </a:r>
            <a:r>
              <a:rPr lang="en-US" altLang="zh-CN" b="1" dirty="0" smtClean="0">
                <a:solidFill>
                  <a:srgbClr val="00B050"/>
                </a:solidFill>
              </a:rPr>
              <a:t>input channels</a:t>
            </a:r>
            <a:r>
              <a:rPr lang="en-US" altLang="zh-CN" b="1" dirty="0">
                <a:solidFill>
                  <a:srgbClr val="00B050"/>
                </a:solidFill>
              </a:rPr>
              <a:t>.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0198"/>
          <a:stretch/>
        </p:blipFill>
        <p:spPr>
          <a:xfrm>
            <a:off x="161248" y="3619823"/>
            <a:ext cx="5598781" cy="1342530"/>
          </a:xfrm>
          <a:prstGeom prst="rect">
            <a:avLst/>
          </a:prstGeom>
        </p:spPr>
      </p:pic>
      <p:sp>
        <p:nvSpPr>
          <p:cNvPr id="18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012874" y="2599770"/>
            <a:ext cx="5527964" cy="1112074"/>
          </a:xfrm>
        </p:spPr>
        <p:txBody>
          <a:bodyPr/>
          <a:lstStyle/>
          <a:p>
            <a:r>
              <a:rPr lang="en-US" altLang="zh-CN" dirty="0" smtClean="0"/>
              <a:t>Three RGB channels are insufficient for </a:t>
            </a:r>
            <a:r>
              <a:rPr lang="en-US" altLang="zh-CN" dirty="0" err="1" smtClean="0"/>
              <a:t>binarization</a:t>
            </a:r>
            <a:r>
              <a:rPr lang="en-US" altLang="zh-CN" dirty="0"/>
              <a:t>. It is therefore necessary to split the images into more channels.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b="48657"/>
          <a:stretch/>
        </p:blipFill>
        <p:spPr>
          <a:xfrm>
            <a:off x="6151421" y="1083961"/>
            <a:ext cx="4990356" cy="1233647"/>
          </a:xfrm>
          <a:prstGeom prst="rect">
            <a:avLst/>
          </a:prstGeom>
        </p:spPr>
      </p:pic>
      <p:sp>
        <p:nvSpPr>
          <p:cNvPr id="20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9056" y="5138250"/>
            <a:ext cx="5527964" cy="860231"/>
          </a:xfrm>
        </p:spPr>
        <p:txBody>
          <a:bodyPr/>
          <a:lstStyle/>
          <a:p>
            <a:r>
              <a:rPr lang="en-US" altLang="zh-CN" dirty="0"/>
              <a:t>use thermometer encoding to transform a pixel to a thermometer </a:t>
            </a:r>
            <a:r>
              <a:rPr lang="en-US" altLang="zh-CN" dirty="0" smtClean="0"/>
              <a:t>vector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1" name="下箭头 20"/>
          <p:cNvSpPr/>
          <p:nvPr/>
        </p:nvSpPr>
        <p:spPr>
          <a:xfrm rot="16200000">
            <a:off x="5939430" y="4259884"/>
            <a:ext cx="643813" cy="41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886708" y="4078769"/>
            <a:ext cx="44818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Channels: 3 -&gt; </a:t>
            </a:r>
            <a:r>
              <a:rPr lang="en-US" altLang="zh-CN" b="1" dirty="0" smtClean="0">
                <a:solidFill>
                  <a:srgbClr val="FF0000"/>
                </a:solidFill>
              </a:rPr>
              <a:t>765 </a:t>
            </a:r>
            <a:r>
              <a:rPr lang="en-US" altLang="zh-CN" b="1" dirty="0">
                <a:solidFill>
                  <a:srgbClr val="FF0000"/>
                </a:solidFill>
              </a:rPr>
              <a:t>(255*3)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br>
              <a:rPr lang="zh-CN" altLang="en-US" b="1" dirty="0">
                <a:solidFill>
                  <a:srgbClr val="FF0000"/>
                </a:solidFill>
              </a:rPr>
            </a:br>
            <a:r>
              <a:rPr lang="zh-CN" altLang="en-US" i="1" dirty="0"/>
              <a:t>𝐿 </a:t>
            </a:r>
            <a:r>
              <a:rPr lang="en-US" altLang="zh-CN" dirty="0"/>
              <a:t>= </a:t>
            </a:r>
            <a:r>
              <a:rPr lang="en-US" altLang="zh-CN" dirty="0" smtClean="0"/>
              <a:t>255, </a:t>
            </a:r>
            <a:r>
              <a:rPr lang="zh-CN" altLang="en-US" dirty="0" smtClean="0"/>
              <a:t>编码长度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828" y="4787064"/>
            <a:ext cx="4510056" cy="15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06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tmjarjxn">
      <a:majorFont>
        <a:latin typeface="Impact"/>
        <a:ea typeface="Microsoft YaHei"/>
        <a:cs typeface=""/>
      </a:majorFont>
      <a:minorFont>
        <a:latin typeface="Impact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 cmpd="sng">
          <a:solidFill>
            <a:schemeClr val="accent1"/>
          </a:solidFill>
        </a:ln>
      </a:spPr>
      <a:bodyPr rtlCol="0" anchor="ctr"/>
      <a:lstStyle>
        <a:defPPr algn="ctr">
          <a:defRPr sz="2645" b="1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k2u42bi2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</a:spPr>
      <a:bodyPr wrap="square" rtlCol="0" anchor="ctr" anchorCtr="0">
        <a:noAutofit/>
      </a:bodyPr>
      <a:lstStyle>
        <a:defPPr marL="0" marR="0" indent="0" algn="ctr" defTabSz="8636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kern="1200" cap="none" spc="0" normalizeH="0" baseline="0" noProof="0" dirty="0">
            <a:ln>
              <a:noFill/>
            </a:ln>
            <a:solidFill>
              <a:schemeClr val="bg2"/>
            </a:solidFill>
            <a:effectLst/>
            <a:uLnTx/>
            <a:uFillTx/>
            <a:latin typeface="PingFang SC"/>
            <a:ea typeface="微软雅黑" panose="020B0503020204020204" pitchFamily="34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自定义设计方案">
  <a:themeElements>
    <a:clrScheme name="自定义 7">
      <a:dk1>
        <a:srgbClr val="A80000"/>
      </a:dk1>
      <a:lt1>
        <a:srgbClr val="FFFFFF"/>
      </a:lt1>
      <a:dk2>
        <a:srgbClr val="000000"/>
      </a:dk2>
      <a:lt2>
        <a:srgbClr val="E7E6E6"/>
      </a:lt2>
      <a:accent1>
        <a:srgbClr val="1B1C21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754</Words>
  <Application>Microsoft Office PowerPoint</Application>
  <PresentationFormat>宽屏</PresentationFormat>
  <Paragraphs>88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LinLibertineT</vt:lpstr>
      <vt:lpstr>等线</vt:lpstr>
      <vt:lpstr>等线 Light</vt:lpstr>
      <vt:lpstr>Microsoft YaHei</vt:lpstr>
      <vt:lpstr>Microsoft YaHei</vt:lpstr>
      <vt:lpstr>Arial</vt:lpstr>
      <vt:lpstr>Impact</vt:lpstr>
      <vt:lpstr>Office 主题​​</vt:lpstr>
      <vt:lpstr>2_自定义设计方案</vt:lpstr>
      <vt:lpstr>8_自定义设计方案</vt:lpstr>
      <vt:lpstr>1_Office 主题​​</vt:lpstr>
      <vt:lpstr>18_自定义设计方案</vt:lpstr>
      <vt:lpstr>FracBNN: Accurate and FPGA-Efficient Binary Neural Networks with Fractional Activations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Fangxin Liu</cp:lastModifiedBy>
  <cp:revision>563</cp:revision>
  <dcterms:created xsi:type="dcterms:W3CDTF">2019-01-23T14:14:00Z</dcterms:created>
  <dcterms:modified xsi:type="dcterms:W3CDTF">2021-03-29T07:47:41Z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